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69"/>
  </p:notesMasterIdLst>
  <p:sldIdLst>
    <p:sldId id="256" r:id="rId2"/>
    <p:sldId id="569" r:id="rId3"/>
    <p:sldId id="567" r:id="rId4"/>
    <p:sldId id="568" r:id="rId5"/>
    <p:sldId id="570" r:id="rId6"/>
    <p:sldId id="571" r:id="rId7"/>
    <p:sldId id="476" r:id="rId8"/>
    <p:sldId id="478" r:id="rId9"/>
    <p:sldId id="479" r:id="rId10"/>
    <p:sldId id="491" r:id="rId11"/>
    <p:sldId id="490" r:id="rId12"/>
    <p:sldId id="543" r:id="rId13"/>
    <p:sldId id="545" r:id="rId14"/>
    <p:sldId id="546" r:id="rId15"/>
    <p:sldId id="548" r:id="rId16"/>
    <p:sldId id="549" r:id="rId17"/>
    <p:sldId id="550" r:id="rId18"/>
    <p:sldId id="565" r:id="rId19"/>
    <p:sldId id="556" r:id="rId20"/>
    <p:sldId id="557" r:id="rId21"/>
    <p:sldId id="481" r:id="rId22"/>
    <p:sldId id="551" r:id="rId23"/>
    <p:sldId id="572" r:id="rId24"/>
    <p:sldId id="552" r:id="rId25"/>
    <p:sldId id="539" r:id="rId26"/>
    <p:sldId id="540" r:id="rId27"/>
    <p:sldId id="541" r:id="rId28"/>
    <p:sldId id="553" r:id="rId29"/>
    <p:sldId id="494" r:id="rId30"/>
    <p:sldId id="496" r:id="rId31"/>
    <p:sldId id="501" r:id="rId32"/>
    <p:sldId id="502" r:id="rId33"/>
    <p:sldId id="564" r:id="rId34"/>
    <p:sldId id="503" r:id="rId35"/>
    <p:sldId id="485" r:id="rId36"/>
    <p:sldId id="484" r:id="rId37"/>
    <p:sldId id="486" r:id="rId38"/>
    <p:sldId id="487" r:id="rId39"/>
    <p:sldId id="511" r:id="rId40"/>
    <p:sldId id="512" r:id="rId41"/>
    <p:sldId id="514" r:id="rId42"/>
    <p:sldId id="516" r:id="rId43"/>
    <p:sldId id="517" r:id="rId44"/>
    <p:sldId id="515" r:id="rId45"/>
    <p:sldId id="518" r:id="rId46"/>
    <p:sldId id="519" r:id="rId47"/>
    <p:sldId id="505" r:id="rId48"/>
    <p:sldId id="506" r:id="rId49"/>
    <p:sldId id="507" r:id="rId50"/>
    <p:sldId id="510" r:id="rId51"/>
    <p:sldId id="509" r:id="rId52"/>
    <p:sldId id="513" r:id="rId53"/>
    <p:sldId id="520" r:id="rId54"/>
    <p:sldId id="522" r:id="rId55"/>
    <p:sldId id="521" r:id="rId56"/>
    <p:sldId id="533" r:id="rId57"/>
    <p:sldId id="534" r:id="rId58"/>
    <p:sldId id="529" r:id="rId59"/>
    <p:sldId id="558" r:id="rId60"/>
    <p:sldId id="559" r:id="rId61"/>
    <p:sldId id="560" r:id="rId62"/>
    <p:sldId id="561" r:id="rId63"/>
    <p:sldId id="566" r:id="rId64"/>
    <p:sldId id="524" r:id="rId65"/>
    <p:sldId id="562" r:id="rId66"/>
    <p:sldId id="489" r:id="rId67"/>
    <p:sldId id="56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672AFF"/>
    <a:srgbClr val="FF40FF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5"/>
    <p:restoredTop sz="85163"/>
  </p:normalViewPr>
  <p:slideViewPr>
    <p:cSldViewPr snapToGrid="0" snapToObjects="1">
      <p:cViewPr>
        <p:scale>
          <a:sx n="87" d="100"/>
          <a:sy n="87" d="100"/>
        </p:scale>
        <p:origin x="432" y="3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1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6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6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 I:</a:t>
            </a:r>
            <a:br>
              <a:rPr lang="en-US" dirty="0" smtClean="0"/>
            </a:br>
            <a:r>
              <a:rPr lang="en-US" dirty="0" smtClean="0"/>
              <a:t>Introduction and Comparing means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vs. nonparametric 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Parametric </a:t>
            </a:r>
            <a:r>
              <a:rPr lang="en-US" dirty="0" smtClean="0"/>
              <a:t>tests assume that the data follow a particular known distribution</a:t>
            </a:r>
          </a:p>
          <a:p>
            <a:pPr lvl="1"/>
            <a:r>
              <a:rPr lang="en-US" dirty="0" smtClean="0"/>
              <a:t>Distributions such as normal, binomial, chi-squared,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Nonparametric</a:t>
            </a:r>
            <a:r>
              <a:rPr lang="en-US" dirty="0" smtClean="0"/>
              <a:t> tests make no assumption about the data and are "distribution-free"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distribution represents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i="1" dirty="0" smtClean="0"/>
              <a:t>null distribution</a:t>
            </a:r>
            <a:r>
              <a:rPr lang="en-US" sz="3000" dirty="0" smtClean="0"/>
              <a:t> is the </a:t>
            </a:r>
            <a:r>
              <a:rPr lang="en-US" sz="3000" u="sng" dirty="0" smtClean="0"/>
              <a:t>sampling distribution </a:t>
            </a:r>
            <a:r>
              <a:rPr lang="en-US" sz="3000" dirty="0" smtClean="0"/>
              <a:t>of outcomes for a test statistic </a:t>
            </a:r>
            <a:r>
              <a:rPr lang="en-US" sz="3000" u="sng" dirty="0" smtClean="0"/>
              <a:t>assuming the null is </a:t>
            </a:r>
            <a:r>
              <a:rPr lang="en-US" sz="3000" u="sng" dirty="0" smtClean="0"/>
              <a:t>true</a:t>
            </a:r>
          </a:p>
          <a:p>
            <a:endParaRPr lang="en-US" sz="3000" u="sng" dirty="0" smtClean="0"/>
          </a:p>
          <a:p>
            <a:r>
              <a:rPr lang="en-US" sz="3000" dirty="0" smtClean="0"/>
              <a:t>Hypothesis testing is sometimes referred to as </a:t>
            </a:r>
            <a:r>
              <a:rPr lang="en-US" sz="3000" u="sng" dirty="0" smtClean="0"/>
              <a:t>null hypothesis significance testing</a:t>
            </a:r>
            <a:endParaRPr lang="en-US" sz="3000" u="sng" dirty="0"/>
          </a:p>
          <a:p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4642" y="4791876"/>
            <a:ext cx="11712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Hypothesis tests ask: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To what extent are my data expected under the null hypothesis?</a:t>
            </a:r>
          </a:p>
        </p:txBody>
      </p:sp>
    </p:spTree>
    <p:extLst>
      <p:ext uri="{BB962C8B-B14F-4D97-AF65-F5344CB8AC3E}">
        <p14:creationId xmlns:p14="http://schemas.microsoft.com/office/powerpoint/2010/main" val="16195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9982" y="2926863"/>
            <a:ext cx="219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 values in the </a:t>
            </a:r>
            <a:r>
              <a:rPr lang="en-US" sz="2200" b="1" dirty="0" smtClean="0">
                <a:solidFill>
                  <a:srgbClr val="672AFF"/>
                </a:solidFill>
              </a:rPr>
              <a:t>tails</a:t>
            </a:r>
            <a:r>
              <a:rPr lang="en-US" sz="2200" dirty="0" smtClean="0">
                <a:solidFill>
                  <a:srgbClr val="672AFF"/>
                </a:solidFill>
              </a:rPr>
              <a:t> </a:t>
            </a:r>
            <a:r>
              <a:rPr lang="en-US" sz="2200" dirty="0" smtClean="0"/>
              <a:t>are unlikely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00072" y="2911474"/>
            <a:ext cx="198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values in middle of the distribution are fairly likely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0" y="1908903"/>
            <a:ext cx="9002662" cy="4236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the null hypothesis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1333" y="3749981"/>
            <a:ext cx="154745" cy="16318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75649" y="3786462"/>
            <a:ext cx="4501661" cy="1533378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9057" y="2936223"/>
            <a:ext cx="3593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Shaded areas are the Critical regions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71112" y="5769969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415" y="5838595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critical value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812933" y="5392253"/>
            <a:ext cx="3331" cy="449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447" y="5362153"/>
            <a:ext cx="680" cy="484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5991" y="2109671"/>
            <a:ext cx="34896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total area of the critical regions is defined as 𝛂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43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values where N(0,1) is the null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71247" y="1933731"/>
            <a:ext cx="7731927" cy="4317168"/>
            <a:chOff x="2848130" y="1884292"/>
            <a:chExt cx="7120329" cy="4343048"/>
          </a:xfrm>
        </p:grpSpPr>
        <p:pic>
          <p:nvPicPr>
            <p:cNvPr id="4" name="Picture 5" descr="08f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0" y="1884292"/>
              <a:ext cx="7120329" cy="434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66479" y="4212236"/>
              <a:ext cx="1603947" cy="55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is the </a:t>
            </a:r>
            <a:r>
              <a:rPr lang="en-US" b="1" dirty="0"/>
              <a:t>area under the curve</a:t>
            </a:r>
            <a:r>
              <a:rPr lang="en-US" dirty="0"/>
              <a:t> for your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hypothesis test is </a:t>
            </a:r>
            <a:r>
              <a:rPr lang="en-US" b="1" dirty="0" smtClean="0"/>
              <a:t>significant</a:t>
            </a:r>
            <a:r>
              <a:rPr lang="en-US" dirty="0" smtClean="0"/>
              <a:t> if test statistic falls in the critical region</a:t>
            </a:r>
            <a:endParaRPr lang="en-US" dirty="0"/>
          </a:p>
        </p:txBody>
      </p:sp>
      <p:pic>
        <p:nvPicPr>
          <p:cNvPr id="4" name="Content Placeholder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0" y="2867013"/>
            <a:ext cx="7540052" cy="35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9045" y="3061461"/>
            <a:ext cx="4257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For </a:t>
            </a:r>
            <a:r>
              <a:rPr lang="en-US" sz="2600" b="1" dirty="0" smtClean="0">
                <a:solidFill>
                  <a:srgbClr val="FF9300"/>
                </a:solidFill>
              </a:rPr>
              <a:t>test statistic = 2.25</a:t>
            </a:r>
            <a:r>
              <a:rPr lang="en-US" sz="2600" dirty="0" smtClean="0"/>
              <a:t>, the sum of area is less than 𝛂 </a:t>
            </a:r>
            <a:endParaRPr lang="en-US" sz="2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>
            <a:off x="3657600" y="4745576"/>
            <a:ext cx="1409075" cy="116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53008" r="68983" b="14202"/>
          <a:stretch/>
        </p:blipFill>
        <p:spPr>
          <a:xfrm flipH="1">
            <a:off x="8558574" y="4741652"/>
            <a:ext cx="1409075" cy="1163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447" y="6038650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-2.25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66675" y="5869094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58574" y="5909710"/>
            <a:ext cx="0" cy="230244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3216" y="6006778"/>
            <a:ext cx="175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300"/>
                </a:solidFill>
              </a:rPr>
              <a:t>2.25</a:t>
            </a:r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77" y="5238792"/>
            <a:ext cx="212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NOTE: It will not always be symmetric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</a:t>
            </a:r>
            <a:r>
              <a:rPr lang="en-US" i="1" dirty="0" smtClean="0"/>
              <a:t>pre-chosen </a:t>
            </a:r>
            <a:r>
              <a:rPr lang="en-US" dirty="0" smtClean="0"/>
              <a:t>α: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P-value &lt;= α</a:t>
            </a:r>
          </a:p>
          <a:p>
            <a:pPr marL="806958" lvl="1" indent="-514350"/>
            <a:r>
              <a:rPr lang="en-US" dirty="0" smtClean="0"/>
              <a:t>Significant results allow us to </a:t>
            </a:r>
            <a:r>
              <a:rPr lang="en-US" u="sng" dirty="0" smtClean="0"/>
              <a:t>reject the null hypothesis </a:t>
            </a:r>
            <a:r>
              <a:rPr lang="en-US" dirty="0" smtClean="0"/>
              <a:t>and conclude </a:t>
            </a:r>
            <a:r>
              <a:rPr lang="en-US" u="sng" dirty="0" smtClean="0"/>
              <a:t>evidence in favor of the alternative hypothesis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P-value &gt;</a:t>
            </a:r>
            <a:r>
              <a:rPr lang="en-US" dirty="0" smtClean="0"/>
              <a:t> α</a:t>
            </a:r>
          </a:p>
          <a:p>
            <a:pPr marL="806958" lvl="1" indent="-514350"/>
            <a:r>
              <a:rPr lang="en-US" dirty="0" smtClean="0"/>
              <a:t>We do not have significant results. We </a:t>
            </a:r>
            <a:r>
              <a:rPr lang="en-US" u="sng" dirty="0" smtClean="0"/>
              <a:t>fail to reject the null hypothesis</a:t>
            </a:r>
            <a:r>
              <a:rPr lang="en-US" dirty="0" smtClean="0"/>
              <a:t>, and we have </a:t>
            </a:r>
            <a:r>
              <a:rPr lang="en-US" u="sng" dirty="0" smtClean="0"/>
              <a:t>no evidence in favor of the alternative hypothesis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292" y="5746635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choice of α is totally arbitrary, but usually you will see 0.05 or 0.01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5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α</a:t>
            </a:r>
            <a:r>
              <a:rPr lang="en-US" dirty="0"/>
              <a:t> sets the overall </a:t>
            </a:r>
            <a:r>
              <a:rPr lang="en-US" b="1" dirty="0"/>
              <a:t>false positive rate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our test </a:t>
            </a:r>
            <a:r>
              <a:rPr lang="en-US" dirty="0" smtClean="0"/>
              <a:t>procedure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null is true, we falsely reject the null 5% of the </a:t>
            </a:r>
            <a:r>
              <a:rPr lang="en-US" dirty="0" smtClean="0"/>
              <a:t>time for α=0.05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96581" y="3385292"/>
            <a:ext cx="759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Truth about population </a:t>
            </a:r>
            <a:r>
              <a:rPr lang="en-US" sz="2400" dirty="0" smtClean="0"/>
              <a:t>(generally unknown)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1114" y="4841714"/>
            <a:ext cx="21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 </a:t>
            </a:r>
          </a:p>
          <a:p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77"/>
              </p:ext>
            </p:extLst>
          </p:nvPr>
        </p:nvGraphicFramePr>
        <p:xfrm>
          <a:off x="2062480" y="3846957"/>
          <a:ext cx="8127999" cy="19895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20266"/>
                <a:gridCol w="2298400"/>
                <a:gridCol w="2709333"/>
              </a:tblGrid>
              <a:tr h="465515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Null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Alternative is true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Reject null   (P&lt;=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Fail to reject null   (P&gt;</a:t>
                      </a:r>
                      <a:r>
                        <a:rPr lang="en-US" sz="2200" b="1" baseline="0" dirty="0" smtClean="0"/>
                        <a:t> </a:t>
                      </a:r>
                      <a:r>
                        <a:rPr lang="en-US" sz="2200" b="1" dirty="0" smtClean="0"/>
                        <a:t>α 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error is it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new arthritis drug does not have an effect in clinical trials, even though it actually does reduce arthritis pain.</a:t>
            </a:r>
          </a:p>
          <a:p>
            <a:r>
              <a:rPr lang="en-US" dirty="0" smtClean="0"/>
              <a:t>A person with HIV receives a positive test result for HIV.</a:t>
            </a:r>
          </a:p>
          <a:p>
            <a:r>
              <a:rPr lang="en-US" dirty="0" smtClean="0"/>
              <a:t>A person using illegal performing enhancing drugs passes a test clearing them of drug use.</a:t>
            </a:r>
          </a:p>
          <a:p>
            <a:r>
              <a:rPr lang="en-US" dirty="0" smtClean="0"/>
              <a:t>A study found a significant relationship between neck strain and jogging, when reality there is no relationship.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healthy individual gets </a:t>
            </a:r>
            <a:r>
              <a:rPr lang="en-US" dirty="0" smtClean="0"/>
              <a:t>a </a:t>
            </a:r>
            <a:r>
              <a:rPr lang="en-US" dirty="0" smtClean="0"/>
              <a:t>positive cancer biopsy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04787" y="218276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348" y="273523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 error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8447" y="3641970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FN (type II)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767" y="4561286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5832" y="5100547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FP (type I)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(or </a:t>
            </a:r>
            <a:r>
              <a:rPr lang="mr-IN" dirty="0" smtClean="0"/>
              <a:t>–</a:t>
            </a:r>
            <a:r>
              <a:rPr lang="en-US" dirty="0" smtClean="0"/>
              <a:t>tailed)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71" y="1853102"/>
            <a:ext cx="5583739" cy="4023360"/>
          </a:xfrm>
        </p:spPr>
        <p:txBody>
          <a:bodyPr/>
          <a:lstStyle/>
          <a:p>
            <a:r>
              <a:rPr lang="en-US" sz="3000" dirty="0" smtClean="0"/>
              <a:t>One-sided tests are </a:t>
            </a:r>
            <a:r>
              <a:rPr lang="en-US" sz="3000" b="1" dirty="0" smtClean="0"/>
              <a:t>directional</a:t>
            </a:r>
          </a:p>
          <a:p>
            <a:pPr lvl="1"/>
            <a:r>
              <a:rPr lang="en-US" dirty="0" smtClean="0"/>
              <a:t>Are my data larger/smaller than null? </a:t>
            </a:r>
          </a:p>
          <a:p>
            <a:pPr lvl="1"/>
            <a:endParaRPr lang="en-US" dirty="0"/>
          </a:p>
          <a:p>
            <a:r>
              <a:rPr lang="en-US" sz="3000" dirty="0" smtClean="0"/>
              <a:t>Two-sided tests are </a:t>
            </a:r>
            <a:r>
              <a:rPr lang="en-US" sz="3000" b="1" dirty="0" smtClean="0"/>
              <a:t>non-directional</a:t>
            </a:r>
          </a:p>
          <a:p>
            <a:pPr lvl="1"/>
            <a:r>
              <a:rPr lang="en-US" dirty="0" smtClean="0"/>
              <a:t>Do my data differ from null?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1954338"/>
            <a:ext cx="6115665" cy="4245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258" y="5486400"/>
            <a:ext cx="24187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Total</a:t>
            </a:r>
            <a:r>
              <a:rPr lang="en-US" sz="2600" dirty="0" smtClean="0">
                <a:solidFill>
                  <a:srgbClr val="C00000"/>
                </a:solidFill>
              </a:rPr>
              <a:t> area = </a:t>
            </a:r>
            <a:r>
              <a:rPr lang="en-US" sz="2600" dirty="0">
                <a:solidFill>
                  <a:srgbClr val="C00000"/>
                </a:solidFill>
              </a:rPr>
              <a:t>𝛂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2038" y="2256492"/>
            <a:ext cx="241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Does data differ from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3302" y="1932560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&lt;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18" y="5977698"/>
            <a:ext cx="2418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Is data &gt; null?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787445" y="2040016"/>
            <a:ext cx="6356555" cy="42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vs. Two-sided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One-sided tests have </a:t>
            </a:r>
            <a:r>
              <a:rPr lang="en-US" b="1" dirty="0" smtClean="0"/>
              <a:t>more power </a:t>
            </a:r>
            <a:r>
              <a:rPr lang="en-US" dirty="0" smtClean="0"/>
              <a:t>than two-sided tests</a:t>
            </a:r>
          </a:p>
          <a:p>
            <a:pPr lvl="1"/>
            <a:r>
              <a:rPr lang="en-US" dirty="0" smtClean="0"/>
              <a:t>Power = the ability to detect a true effect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true positive rate</a:t>
            </a:r>
            <a:endParaRPr lang="en-US" dirty="0" smtClean="0"/>
          </a:p>
          <a:p>
            <a:r>
              <a:rPr lang="en-US" dirty="0" smtClean="0"/>
              <a:t>One-sided tests are more limited in scope and can get you in trouble if you choose the wrong direction</a:t>
            </a:r>
          </a:p>
          <a:p>
            <a:endParaRPr lang="en-US" dirty="0"/>
          </a:p>
          <a:p>
            <a:r>
              <a:rPr lang="en-US" b="1" dirty="0"/>
              <a:t>Y</a:t>
            </a:r>
            <a:r>
              <a:rPr lang="en-US" b="1" dirty="0" smtClean="0"/>
              <a:t>ou must choose only one test before you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2251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assumptions* of the 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Draw conclusions using an </a:t>
            </a:r>
            <a:r>
              <a:rPr lang="en-US" i="1" dirty="0"/>
              <a:t>a priori </a:t>
            </a:r>
            <a:r>
              <a:rPr lang="en-US" dirty="0" smtClean="0"/>
              <a:t>specified 𝛂 (P-value threshold)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5354" y="579280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*Parametric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 to compare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null hypothesis:</a:t>
            </a:r>
          </a:p>
          <a:p>
            <a:pPr lvl="1"/>
            <a:r>
              <a:rPr lang="en-US" b="1" dirty="0" smtClean="0"/>
              <a:t>One sample test: </a:t>
            </a:r>
            <a:r>
              <a:rPr lang="en-US" dirty="0" smtClean="0"/>
              <a:t>The mean of my sample equals a null value</a:t>
            </a:r>
          </a:p>
          <a:p>
            <a:pPr lvl="1"/>
            <a:r>
              <a:rPr lang="en-US" b="1" dirty="0" smtClean="0"/>
              <a:t>Two sample test: </a:t>
            </a:r>
            <a:r>
              <a:rPr lang="en-US" dirty="0" smtClean="0"/>
              <a:t>The mean of my two samples are equal (difference in means is 0)</a:t>
            </a:r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b="1" dirty="0" smtClean="0"/>
              <a:t>Z-test</a:t>
            </a:r>
            <a:r>
              <a:rPr lang="en-US" dirty="0" smtClean="0"/>
              <a:t>, where the null distribution is the standard normal N(0,1)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, where the null distribution is the Student's </a:t>
            </a:r>
            <a:r>
              <a:rPr lang="en-US" i="1" dirty="0" smtClean="0"/>
              <a:t>t </a:t>
            </a:r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Test statistic is </a:t>
            </a:r>
            <a:r>
              <a:rPr lang="en-US" b="1" i="1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Z-tests vs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dirty="0" smtClean="0"/>
                  <a:t>Normal populations have the sampling distribution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𝑋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f>
                      <m:fPr>
                        <m:ctrlPr>
                          <a:rPr lang="mr-IN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000" dirty="0" smtClean="0"/>
              </a:p>
              <a:p>
                <a:pPr lvl="1"/>
                <a:r>
                  <a:rPr lang="en-US" sz="2600" dirty="0" smtClean="0"/>
                  <a:t>Its test statistic is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𝑍</m:t>
                    </m:r>
                    <m:r>
                      <a:rPr lang="en-US" sz="2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  <m:r>
                          <a:rPr lang="en-US" sz="2600" i="1">
                            <a:latin typeface="Cambria Math" charset="0"/>
                          </a:rPr>
                          <m:t>−</m:t>
                        </m:r>
                        <m: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sz="2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where </a:t>
                </a:r>
                <a:r>
                  <a:rPr lang="en-US" sz="2600" dirty="0"/>
                  <a:t>SE = </a:t>
                </a:r>
                <a14:m>
                  <m:oMath xmlns:m="http://schemas.openxmlformats.org/officeDocument/2006/math"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mr-IN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600" dirty="0" smtClean="0"/>
              </a:p>
              <a:p>
                <a:endParaRPr lang="en-US" sz="3000" dirty="0" smtClean="0"/>
              </a:p>
              <a:p>
                <a:r>
                  <a:rPr lang="en-US" sz="3000" dirty="0" smtClean="0"/>
                  <a:t>Because </a:t>
                </a:r>
                <a14:m>
                  <m:oMath xmlns:m="http://schemas.openxmlformats.org/officeDocument/2006/math">
                    <m:r>
                      <a:rPr lang="mr-IN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000" dirty="0"/>
                  <a:t> is rarely known, 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r>
                      <a:rPr lang="en-US" sz="30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000" dirty="0"/>
                  <a:t> </a:t>
                </a:r>
                <a:endParaRPr lang="en-US" sz="2200" dirty="0"/>
              </a:p>
              <a:p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87992" y="4892406"/>
                <a:ext cx="4876976" cy="860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,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32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92" y="4892406"/>
                <a:ext cx="4876976" cy="860107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6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vs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𝑍</m:t>
                    </m:r>
                    <m:r>
                      <a:rPr lang="en-US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sz="2600" dirty="0" smtClean="0"/>
                  <a:t>where SE = </a:t>
                </a:r>
                <a14:m>
                  <m:oMath xmlns:m="http://schemas.openxmlformats.org/officeDocument/2006/math"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mr-IN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mr-IN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) is the test statistic for the sampling distribution of a normally-distributed population</a:t>
                </a:r>
              </a:p>
              <a:p>
                <a:pPr lvl="1"/>
                <a:endParaRPr lang="en-US" sz="18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/>
                  <a:t>rarely known, we can approximate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leading to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-tests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and Student's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78" y="2771758"/>
            <a:ext cx="2759075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55" y="2771758"/>
            <a:ext cx="275907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71758"/>
            <a:ext cx="27590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30" y="2771758"/>
            <a:ext cx="2759075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793" y="2402426"/>
            <a:ext cx="238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 normal N(0,1)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015" y="2153849"/>
            <a:ext cx="619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i="1" dirty="0" smtClean="0"/>
              <a:t>t</a:t>
            </a:r>
            <a:r>
              <a:rPr lang="en-US" dirty="0" smtClean="0"/>
              <a:t> distributions with increasing </a:t>
            </a:r>
            <a:r>
              <a:rPr lang="en-US" i="1" dirty="0" smtClean="0"/>
              <a:t>degrees of freedom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8600" y="2588756"/>
            <a:ext cx="46661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4960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 =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437" y="52863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432FF"/>
                </a:solidFill>
              </a:rPr>
              <a:t>df</a:t>
            </a:r>
            <a:r>
              <a:rPr lang="en-US" dirty="0" smtClean="0">
                <a:solidFill>
                  <a:srgbClr val="0432FF"/>
                </a:solidFill>
              </a:rPr>
              <a:t> = 5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7470" y="528469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df</a:t>
            </a:r>
            <a:r>
              <a:rPr lang="en-US" dirty="0" smtClean="0">
                <a:solidFill>
                  <a:schemeClr val="accent1"/>
                </a:solidFill>
              </a:rPr>
              <a:t> = 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Student's </a:t>
            </a:r>
            <a:r>
              <a:rPr lang="en-US" i="1" dirty="0" smtClean="0"/>
              <a:t>t</a:t>
            </a:r>
            <a:r>
              <a:rPr lang="en-US" dirty="0" smtClean="0"/>
              <a:t> where </a:t>
            </a:r>
            <a:r>
              <a:rPr lang="en-US" dirty="0" err="1" smtClean="0">
                <a:solidFill>
                  <a:srgbClr val="FF40FF"/>
                </a:solidFill>
              </a:rPr>
              <a:t>df</a:t>
            </a:r>
            <a:r>
              <a:rPr lang="en-US" dirty="0" smtClean="0">
                <a:solidFill>
                  <a:srgbClr val="FF40FF"/>
                </a:solidFill>
              </a:rPr>
              <a:t> = 100</a:t>
            </a:r>
            <a:endParaRPr lang="en-US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4" y="1854013"/>
            <a:ext cx="4822731" cy="4395400"/>
          </a:xfrm>
        </p:spPr>
      </p:pic>
    </p:spTree>
    <p:extLst>
      <p:ext uri="{BB962C8B-B14F-4D97-AF65-F5344CB8AC3E}">
        <p14:creationId xmlns:p14="http://schemas.microsoft.com/office/powerpoint/2010/main" val="3251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</a:t>
            </a:r>
            <a:r>
              <a:rPr lang="en-US" i="1" dirty="0" smtClean="0"/>
              <a:t>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df</a:t>
            </a:r>
            <a:r>
              <a:rPr lang="en-US" dirty="0"/>
              <a:t> approaches </a:t>
            </a:r>
            <a:r>
              <a:rPr lang="en-US" dirty="0" smtClean="0"/>
              <a:t>∞, </a:t>
            </a:r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 distribution approaches N(0,1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Usually, </a:t>
            </a:r>
            <a:r>
              <a:rPr lang="en-US" dirty="0" err="1" smtClean="0"/>
              <a:t>df</a:t>
            </a:r>
            <a:r>
              <a:rPr lang="en-US" dirty="0" smtClean="0"/>
              <a:t> = n </a:t>
            </a:r>
            <a:r>
              <a:rPr lang="mr-IN" dirty="0" smtClean="0"/>
              <a:t>–</a:t>
            </a:r>
            <a:r>
              <a:rPr lang="en-US" dirty="0" smtClean="0"/>
              <a:t> 1, where n is sample size</a:t>
            </a:r>
            <a:endParaRPr lang="en-US" dirty="0"/>
          </a:p>
          <a:p>
            <a:r>
              <a:rPr lang="en-US" dirty="0" smtClean="0"/>
              <a:t>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distribution is symmetric</a:t>
            </a:r>
          </a:p>
          <a:p>
            <a:pPr lvl="1"/>
            <a:r>
              <a:rPr lang="en-US" dirty="0" smtClean="0"/>
              <a:t>Mean = median = mode</a:t>
            </a:r>
          </a:p>
          <a:p>
            <a:r>
              <a:rPr lang="en-US" dirty="0" smtClean="0"/>
              <a:t>Unlike the normal distribution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 has *much fatter tails*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94" y="2312895"/>
            <a:ext cx="4772212" cy="4349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2400" y="5338481"/>
            <a:ext cx="954741" cy="5757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59300" y="5338481"/>
            <a:ext cx="3213100" cy="1987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-tests assume data is normally distributed</a:t>
            </a:r>
          </a:p>
          <a:p>
            <a:pPr lvl="1"/>
            <a:r>
              <a:rPr lang="en-US" dirty="0" smtClean="0"/>
              <a:t>This applies to </a:t>
            </a:r>
            <a:r>
              <a:rPr lang="en-US" b="1" dirty="0" smtClean="0"/>
              <a:t>both samples</a:t>
            </a:r>
            <a:r>
              <a:rPr lang="en-US" dirty="0" smtClean="0"/>
              <a:t> for a two-sample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right in: One 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 smtClean="0"/>
                  <a:t>Null hypothesis</a:t>
                </a:r>
              </a:p>
              <a:p>
                <a:r>
                  <a:rPr lang="en-US" sz="2600" b="1" dirty="0" smtClean="0"/>
                  <a:t>H</a:t>
                </a:r>
                <a:r>
                  <a:rPr lang="en-US" sz="2600" b="1" baseline="-25000" dirty="0" smtClean="0"/>
                  <a:t>0</a:t>
                </a:r>
                <a:r>
                  <a:rPr lang="en-US" sz="2600" b="1" dirty="0" smtClean="0"/>
                  <a:t> </a:t>
                </a:r>
                <a:r>
                  <a:rPr lang="en-US" sz="2600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= </m:t>
                    </m:r>
                    <m:r>
                      <a:rPr lang="en-US" sz="2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23" y="2059414"/>
                <a:ext cx="232506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724" t="-5479" r="-3937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test</a:t>
                </a: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  <a:sym typeface="Wingdings"/>
                  </a:rPr>
                  <a:t>Directional</a:t>
                </a:r>
                <a:endParaRPr lang="en-US" sz="26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6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6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6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00" b="1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 </a:t>
                </a:r>
                <a:r>
                  <a:rPr lang="en-US" sz="2600" dirty="0" smtClean="0">
                    <a:solidFill>
                      <a:srgbClr val="0070C0"/>
                    </a:solidFill>
                    <a:ea typeface="Cambria Math" charset="0"/>
                    <a:cs typeface="Cambria Math" charset="0"/>
                    <a:sym typeface="Wingdings"/>
                  </a:rPr>
                  <a:t>Non-directional</a:t>
                </a:r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6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71" y="2080047"/>
                <a:ext cx="705872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55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from last week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P(X ≤ 0.47)?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2863942" y="4204155"/>
            <a:ext cx="1041223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39" y="3057006"/>
            <a:ext cx="3729237" cy="2578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6860" y="3412655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one-sample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want to know if the disease, Bad Disease, influences human body temperature. We know that standard </a:t>
            </a:r>
            <a:r>
              <a:rPr lang="en-US" sz="2400" dirty="0"/>
              <a:t>human body temperature </a:t>
            </a:r>
            <a:r>
              <a:rPr lang="en-US" sz="2400" dirty="0" smtClean="0"/>
              <a:t>is </a:t>
            </a:r>
            <a:r>
              <a:rPr lang="en-US" sz="2400" b="1" dirty="0"/>
              <a:t>98.6 </a:t>
            </a:r>
            <a:r>
              <a:rPr lang="en-US" sz="2400" dirty="0"/>
              <a:t>degrees F</a:t>
            </a:r>
            <a:r>
              <a:rPr lang="en-US" sz="2400" dirty="0" smtClean="0"/>
              <a:t>. I measured the temperatures for a </a:t>
            </a:r>
            <a:r>
              <a:rPr lang="en-US" sz="2400" b="1" dirty="0" smtClean="0"/>
              <a:t>random sample of 15 individuals </a:t>
            </a:r>
            <a:r>
              <a:rPr lang="en-US" sz="2400" dirty="0" smtClean="0"/>
              <a:t>with Bad Disease. On average, they have a temp of </a:t>
            </a:r>
            <a:r>
              <a:rPr lang="en-US" sz="2400" b="1" dirty="0" smtClean="0"/>
              <a:t>99.59</a:t>
            </a:r>
            <a:r>
              <a:rPr lang="en-US" sz="2400" dirty="0" smtClean="0"/>
              <a:t> degrees F.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Does Bad Disease raise body temperature?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/>
                  <a:t>0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: Bad Disease does not raise body temperature.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400" b="1" dirty="0" smtClean="0"/>
              </a:p>
              <a:p>
                <a:r>
                  <a:rPr lang="en-US" sz="2400" b="1" dirty="0" smtClean="0"/>
                  <a:t>H</a:t>
                </a:r>
                <a:r>
                  <a:rPr lang="en-US" sz="2400" b="1" baseline="-25000" dirty="0" smtClean="0"/>
                  <a:t>A</a:t>
                </a:r>
                <a:r>
                  <a:rPr lang="en-US" sz="2400" b="1" dirty="0" smtClean="0"/>
                  <a:t> : Bad Disease raises body temperature.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ea typeface="Cambria Math" charset="0"/>
                  <a:cs typeface="Cambria Math" charset="0"/>
                </a:endParaRPr>
              </a:p>
              <a:p>
                <a:endParaRPr lang="en-US" sz="24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21505"/>
                <a:ext cx="84582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8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097717" y="3698175"/>
            <a:ext cx="2946799" cy="2492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head(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2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is-IS" sz="1200" dirty="0" smtClean="0">
                <a:latin typeface="Monaco" charset="0"/>
                <a:ea typeface="Monaco" charset="0"/>
                <a:cs typeface="Monaco" charset="0"/>
              </a:rPr>
              <a:t>100.28846</a:t>
            </a:r>
          </a:p>
          <a:p>
            <a:endParaRPr lang="is-IS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2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200" dirty="0">
                <a:latin typeface="Monaco" charset="0"/>
                <a:ea typeface="Monaco" charset="0"/>
                <a:cs typeface="Monaco" charset="0"/>
              </a:rPr>
              <a:t>[1] 99.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594</a:t>
            </a:r>
            <a:endParaRPr lang="mr-IN" sz="1200" dirty="0">
              <a:latin typeface="Monaco" charset="0"/>
              <a:ea typeface="Monaco" charset="0"/>
              <a:cs typeface="Monaco" charset="0"/>
            </a:endParaRP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of the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701020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-test assumes that our sample data is normally distributed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7212" y="4315282"/>
            <a:ext cx="420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Hard to tell if normal from histogram!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18" y="2339568"/>
            <a:ext cx="4335594" cy="39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normality with a Q-Q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</a:t>
            </a:r>
            <a:r>
              <a:rPr lang="en-US" dirty="0" smtClean="0"/>
              <a:t>uantile-</a:t>
            </a:r>
            <a:r>
              <a:rPr lang="en-US" b="1" dirty="0" smtClean="0"/>
              <a:t>Q</a:t>
            </a:r>
            <a:r>
              <a:rPr lang="en-US" dirty="0" smtClean="0"/>
              <a:t>uantile plots graphically show if two datasets come from the same distribution</a:t>
            </a:r>
          </a:p>
          <a:p>
            <a:pPr lvl="1"/>
            <a:r>
              <a:rPr lang="en-US" dirty="0" smtClean="0"/>
              <a:t>If the points follow the "expectation" line, datasets are similarly distributed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12914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22058"/>
            <a:ext cx="2734056" cy="273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26" y="3412914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2292" y="5977468"/>
            <a:ext cx="30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scenario. Data is normal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88979" y="5971448"/>
            <a:ext cx="195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Data is not 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731984" y="5971448"/>
            <a:ext cx="30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Close enough, let's say 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6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data is also normal!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77" y="2408344"/>
            <a:ext cx="501571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Normal Q-Q plot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480" y="1879600"/>
            <a:ext cx="6116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dirty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Uses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base R, not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 ##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qqnorm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pch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=20)</a:t>
            </a: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qqline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col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="red")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0" y="5755114"/>
            <a:ext cx="105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Data approximately follow the QQ line. Therefore, assumptions have been met and we can run the test.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174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Calculate the </a:t>
            </a:r>
            <a:r>
              <a:rPr lang="en-US" i="1" dirty="0" smtClean="0"/>
              <a:t>test statistic</a:t>
            </a:r>
            <a:endParaRPr 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See where test statistic falls on its distribution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P-value as </a:t>
            </a:r>
            <a:r>
              <a:rPr lang="en-US" b="1" dirty="0" smtClean="0"/>
              <a:t>area under the curve</a:t>
            </a:r>
            <a:r>
              <a:rPr lang="en-US" dirty="0" smtClean="0"/>
              <a:t> past this statistic</a:t>
            </a:r>
          </a:p>
          <a:p>
            <a:pPr marL="806958" lvl="1" indent="-514350">
              <a:buClr>
                <a:schemeClr val="tx1"/>
              </a:buClr>
              <a:buFont typeface="Courier New" charset="0"/>
              <a:buChar char="o"/>
            </a:pPr>
            <a:r>
              <a:rPr lang="en-US" dirty="0" smtClean="0"/>
              <a:t>The P-value is the probability of obtaining a test statistic as large or larger than that recovered</a:t>
            </a:r>
          </a:p>
        </p:txBody>
      </p:sp>
    </p:spTree>
    <p:extLst>
      <p:ext uri="{BB962C8B-B14F-4D97-AF65-F5344CB8AC3E}">
        <p14:creationId xmlns:p14="http://schemas.microsoft.com/office/powerpoint/2010/main" val="18234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/>
                  <a:t>0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𝟔</m:t>
                    </m:r>
                  </m:oMath>
                </a14:m>
                <a:endParaRPr lang="en-US" sz="2000" b="1" dirty="0" smtClean="0"/>
              </a:p>
              <a:p>
                <a:r>
                  <a:rPr lang="en-US" sz="2000" b="1" dirty="0" smtClean="0"/>
                  <a:t>H</a:t>
                </a:r>
                <a:r>
                  <a:rPr lang="en-US" sz="2000" b="1" baseline="-25000" dirty="0" smtClean="0"/>
                  <a:t>A</a:t>
                </a:r>
                <a:r>
                  <a:rPr lang="en-US" sz="2000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000" b="1" dirty="0">
                  <a:ea typeface="Cambria Math" charset="0"/>
                  <a:cs typeface="Cambria Math" charset="0"/>
                </a:endParaRPr>
              </a:p>
              <a:p>
                <a:endParaRPr lang="en-US" sz="20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1896516"/>
                <a:ext cx="8680077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02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2912179"/>
            <a:ext cx="465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20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0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&gt; nrow(bad.disease.temp)</a:t>
            </a:r>
          </a:p>
          <a:p>
            <a:r>
              <a:rPr lang="is-IS" sz="2000" dirty="0" smtClean="0">
                <a:latin typeface="Monaco" charset="0"/>
                <a:ea typeface="Monaco" charset="0"/>
                <a:cs typeface="Monaco" charset="0"/>
              </a:rPr>
              <a:t>   [1] 15</a:t>
            </a:r>
            <a:endParaRPr lang="is-IS" sz="2000" dirty="0">
              <a:latin typeface="Monaco" charset="0"/>
              <a:ea typeface="Monaco" charset="0"/>
              <a:cs typeface="Monaco" charset="0"/>
            </a:endParaRPr>
          </a:p>
          <a:p>
            <a:endParaRPr lang="mr-IN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7324" y="4836448"/>
            <a:ext cx="520504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600" b="1" baseline="-25000" dirty="0">
              <a:solidFill>
                <a:srgbClr val="C00000"/>
              </a:solidFill>
            </a:endParaRPr>
          </a:p>
          <a:p>
            <a:r>
              <a:rPr lang="en-US" sz="26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2.66,  </a:t>
            </a:r>
            <a:r>
              <a:rPr lang="en-US" sz="2600" b="1" baseline="-25000" dirty="0" err="1" smtClean="0">
                <a:solidFill>
                  <a:srgbClr val="C00000"/>
                </a:solidFill>
              </a:rPr>
              <a:t>df</a:t>
            </a:r>
            <a:r>
              <a:rPr lang="en-US" sz="2600" b="1" baseline="-25000" dirty="0" smtClean="0">
                <a:solidFill>
                  <a:srgbClr val="C00000"/>
                </a:solidFill>
              </a:rPr>
              <a:t>=14</a:t>
            </a:r>
            <a:endParaRPr lang="en-US" sz="2600" b="1" baseline="-25000" dirty="0">
              <a:solidFill>
                <a:srgbClr val="C00000"/>
              </a:solidFill>
            </a:endParaRPr>
          </a:p>
          <a:p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where the statistic falls in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null distribution is a </a:t>
            </a:r>
            <a:r>
              <a:rPr lang="en-US" i="1" dirty="0" smtClean="0"/>
              <a:t>t</a:t>
            </a:r>
            <a:r>
              <a:rPr lang="en-US" dirty="0" smtClean="0"/>
              <a:t> distribution with </a:t>
            </a:r>
            <a:r>
              <a:rPr lang="en-US" dirty="0" err="1" smtClean="0"/>
              <a:t>df</a:t>
            </a:r>
            <a:r>
              <a:rPr lang="en-US" dirty="0" smtClean="0"/>
              <a:t> = 14 (15-1)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2483596"/>
            <a:ext cx="4051300" cy="37297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2.66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This area is our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P-value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because we test if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82" y="3178350"/>
                <a:ext cx="677300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939652" y="3940872"/>
            <a:ext cx="4577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##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1 </a:t>
            </a:r>
            <a:r>
              <a:rPr lang="mr-IN" sz="24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0.009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10092" y="3178350"/>
            <a:ext cx="334108" cy="461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>
                <a:solidFill>
                  <a:schemeClr val="tx1"/>
                </a:solidFill>
              </a:rPr>
              <a:t>Our P=0.009, which is less than α=0.05. Therefore we reject the null hypothesis and we have evidence that Bad Disease raises body temperature.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does not raise 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raises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03" y="4822629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56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71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Decide what question you are interested in answering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Is the mean of my data equal to 98.6?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Determine the appropriate hypothesis test to use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Use a one-sample </a:t>
            </a:r>
            <a:r>
              <a:rPr lang="en-US" i="1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-test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Check that your data meet the assumptions of the test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confirmed the data is normally distributed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i="1" dirty="0" smtClean="0"/>
              <a:t>test statistic </a:t>
            </a:r>
            <a:r>
              <a:rPr lang="en-US" dirty="0" smtClean="0"/>
              <a:t>for your hypothesis test and the corresponding P-value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We found t = 2.66 and P=0.009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Draw conclusions using a specified P-value threshold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At 𝛂 = 0.05, we reject the null hypothesis and find evidence that Bad Disease raises body temp.</a:t>
            </a:r>
          </a:p>
        </p:txBody>
      </p:sp>
    </p:spTree>
    <p:extLst>
      <p:ext uri="{BB962C8B-B14F-4D97-AF65-F5344CB8AC3E}">
        <p14:creationId xmlns:p14="http://schemas.microsoft.com/office/powerpoint/2010/main" val="11473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probabilities for </a:t>
            </a:r>
            <a:r>
              <a:rPr lang="en-US" smtClean="0"/>
              <a:t>a </a:t>
            </a:r>
            <a:br>
              <a:rPr lang="en-US" smtClean="0"/>
            </a:b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endParaRPr lang="en-US" dirty="0"/>
          </a:p>
          <a:p>
            <a:r>
              <a:rPr lang="en-US" dirty="0" smtClean="0"/>
              <a:t>What is the probability that a clownfish is less than 13 cm?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𝑍</m:t>
                    </m:r>
                    <m:r>
                      <a:rPr lang="en-US" sz="300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13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1.19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 smtClean="0"/>
                  <a:t>1.83                 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22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(1.83)         </a:t>
                </a:r>
                <a:endParaRPr lang="en-US" sz="22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2200" dirty="0">
                    <a:latin typeface="Monaco" charset="0"/>
                    <a:ea typeface="Monaco" charset="0"/>
                    <a:cs typeface="Monaco" charset="0"/>
                  </a:rPr>
                  <a:t> </a:t>
                </a:r>
                <a:r>
                  <a:rPr lang="en-US" sz="2200" dirty="0" smtClean="0">
                    <a:latin typeface="Monaco" charset="0"/>
                    <a:ea typeface="Monaco" charset="0"/>
                    <a:cs typeface="Monaco" charset="0"/>
                  </a:rPr>
                  <a:t>                                  </a:t>
                </a:r>
                <a:r>
                  <a:rPr lang="mr-IN" sz="2200" dirty="0" smtClean="0">
                    <a:latin typeface="Monaco" charset="0"/>
                    <a:ea typeface="Monaco" charset="0"/>
                    <a:cs typeface="Monaco" charset="0"/>
                  </a:rPr>
                  <a:t>[</a:t>
                </a:r>
                <a:r>
                  <a:rPr lang="mr-IN" sz="2200" dirty="0">
                    <a:latin typeface="Monaco" charset="0"/>
                    <a:ea typeface="Monaco" charset="0"/>
                    <a:cs typeface="Monaco" charset="0"/>
                  </a:rPr>
                  <a:t>1] 0.966375</a:t>
                </a:r>
              </a:p>
              <a:p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79" y="4790703"/>
                <a:ext cx="8460202" cy="2067297"/>
              </a:xfrm>
              <a:prstGeom prst="rect">
                <a:avLst/>
              </a:prstGeom>
              <a:blipFill rotWithShape="0">
                <a:blip r:embed="rId3"/>
                <a:stretch>
                  <a:fillRect r="-10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effect we observed here is </a:t>
            </a:r>
            <a:r>
              <a:rPr lang="en-US" b="1" dirty="0" smtClean="0"/>
              <a:t>99.59 </a:t>
            </a:r>
            <a:r>
              <a:rPr lang="mr-IN" b="1" dirty="0" smtClean="0"/>
              <a:t>–</a:t>
            </a:r>
            <a:r>
              <a:rPr lang="en-US" b="1" dirty="0" smtClean="0"/>
              <a:t> 98.6 = 0.99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significance is </a:t>
            </a:r>
            <a:r>
              <a:rPr lang="en-US" b="1" dirty="0" smtClean="0"/>
              <a:t>not the same </a:t>
            </a:r>
            <a:r>
              <a:rPr lang="en-US" dirty="0" smtClean="0"/>
              <a:t>as biological significance</a:t>
            </a:r>
            <a:r>
              <a:rPr lang="en-US" b="1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8" y="3906490"/>
            <a:ext cx="2581031" cy="235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1138" y="4273062"/>
            <a:ext cx="4378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between red and blue samples will show a significant difference between means.</a:t>
            </a:r>
          </a:p>
          <a:p>
            <a:r>
              <a:rPr lang="en-US" b="1" dirty="0" smtClean="0"/>
              <a:t>But does it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9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 of values surrounding the sample estimate that is likely to contain the population parameter</a:t>
            </a:r>
          </a:p>
          <a:p>
            <a:r>
              <a:rPr lang="en-US" dirty="0" smtClean="0"/>
              <a:t>Generally we calculate the </a:t>
            </a:r>
            <a:r>
              <a:rPr lang="en-US" b="1" dirty="0" smtClean="0"/>
              <a:t>95% confidence interval </a:t>
            </a:r>
            <a:r>
              <a:rPr lang="en-US" dirty="0" smtClean="0"/>
              <a:t>(goes with 𝛂 = 0.05)</a:t>
            </a:r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600" dirty="0"/>
                  <a:t>In 95% of random samples, this will be true:</a:t>
                </a:r>
              </a:p>
              <a:p>
                <a:pPr marL="0" lvl="1"/>
                <a:endParaRPr lang="en-US" dirty="0"/>
              </a:p>
              <a:p>
                <a:pPr marL="0" lvl="1"/>
                <a:r>
                  <a:rPr lang="en-US" sz="2600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mr-I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6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latin typeface="Cambria Math" charset="0"/>
                      </a:rPr>
                      <m:t>+</m:t>
                    </m:r>
                    <m:r>
                      <a:rPr lang="en-US" sz="2600" b="1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2600" b="1" i="1">
                            <a:latin typeface="Cambria Math" charset="0"/>
                          </a:rPr>
                          <m:t>.</m:t>
                        </m:r>
                        <m:r>
                          <a:rPr lang="en-US" sz="2600" b="1" i="1">
                            <a:latin typeface="Cambria Math" charset="0"/>
                          </a:rPr>
                          <m:t>𝟎𝟐𝟓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𝑺𝑬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6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6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) </m:t>
                    </m:r>
                  </m:oMath>
                </a14:m>
                <a:endParaRPr lang="en-US" sz="2600" b="1" dirty="0"/>
              </a:p>
              <a:p>
                <a:pPr marL="0"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34" y="4764923"/>
                <a:ext cx="6682152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642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Conceptualizing the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1" y="2099163"/>
            <a:ext cx="7772717" cy="3238632"/>
          </a:xfrm>
        </p:spPr>
      </p:pic>
      <p:sp>
        <p:nvSpPr>
          <p:cNvPr id="6" name="TextBox 5"/>
          <p:cNvSpPr txBox="1"/>
          <p:nvPr/>
        </p:nvSpPr>
        <p:spPr>
          <a:xfrm>
            <a:off x="615460" y="5762008"/>
            <a:ext cx="11430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9/10 (~95%) of these random samples has a 95% confidence interval that overlaps the true mean 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figure represent 95% CIs?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2" b="21815"/>
          <a:stretch/>
        </p:blipFill>
        <p:spPr>
          <a:xfrm>
            <a:off x="2481030" y="1413363"/>
            <a:ext cx="7290899" cy="3970566"/>
          </a:xfrm>
        </p:spPr>
      </p:pic>
      <p:sp>
        <p:nvSpPr>
          <p:cNvPr id="5" name="TextBox 4"/>
          <p:cNvSpPr txBox="1"/>
          <p:nvPr/>
        </p:nvSpPr>
        <p:spPr>
          <a:xfrm>
            <a:off x="3481752" y="5779592"/>
            <a:ext cx="4202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NO. If anything, these are 40% CIs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upper and lower limits of 95% CI</a:t>
                </a:r>
              </a:p>
              <a:p>
                <a:pPr lvl="1"/>
                <a:r>
                  <a:rPr lang="en-US" dirty="0"/>
                  <a:t>Lower: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3" y="3743087"/>
            <a:ext cx="9372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t_0.025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(0.025, 14)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0.5097961</a:t>
            </a:r>
          </a:p>
          <a:p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Calculate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t_0.025*SE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(0.025, 14) 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&gt; se &lt;- 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)/</a:t>
            </a:r>
            <a:r>
              <a:rPr lang="pt-BR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(15)</a:t>
            </a:r>
            <a:endParaRPr lang="pt-BR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t * se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0.1893181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95% CI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±</m:t>
                    </m:r>
                    <m:d>
                      <m:dPr>
                        <m:ctrlP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𝟎𝟐𝟓</m:t>
                            </m:r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𝑺𝑬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  <m:r>
                          <a:rPr lang="en-US" sz="2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6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marL="0" lvl="1"/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</a:t>
                </a:r>
              </a:p>
              <a:p>
                <a:pPr marL="0" lvl="1"/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dirty="0" smtClean="0">
                    <a:solidFill>
                      <a:srgbClr val="C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𝟗𝟗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  <m:r>
                      <a:rPr lang="en-US" sz="2600" b="1" i="1" smtClean="0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𝟓𝟗</m:t>
                    </m:r>
                    <m:r>
                      <a:rPr lang="en-US" sz="2600" b="1" i="1">
                        <a:solidFill>
                          <a:srgbClr val="C00000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</m:oMath>
                </a14:m>
                <a:r>
                  <a:rPr lang="en-US" sz="26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 0.189</a:t>
                </a:r>
                <a:endParaRPr lang="en-US" sz="2600" b="1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/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The true population mean is 95% likely </a:t>
                </a:r>
              </a:p>
              <a:p>
                <a:r>
                  <a:rPr lang="en-US" sz="2200" b="1" dirty="0" smtClean="0">
                    <a:solidFill>
                      <a:srgbClr val="C00000"/>
                    </a:solidFill>
                  </a:rPr>
                  <a:t>to be in the range 99.4 </a:t>
                </a:r>
                <a:r>
                  <a:rPr lang="mr-IN" sz="2200" b="1" dirty="0" smtClean="0">
                    <a:solidFill>
                      <a:srgbClr val="C00000"/>
                    </a:solidFill>
                  </a:rPr>
                  <a:t>–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 99.78 </a:t>
                </a:r>
                <a:endParaRPr lang="en-US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26" y="2619702"/>
                <a:ext cx="4781502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2296" t="-2446" r="-765" b="-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We have a sample mean of 99.59 with a standard error of 0.19.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test statistic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en-US" sz="2800" baseline="-25000" dirty="0" err="1" smtClean="0">
                    <a:solidFill>
                      <a:schemeClr val="tx1"/>
                    </a:solidFill>
                  </a:rPr>
                  <a:t>df</a:t>
                </a:r>
                <a:r>
                  <a:rPr lang="en-US" sz="2800" baseline="-25000" dirty="0" smtClean="0">
                    <a:solidFill>
                      <a:schemeClr val="tx1"/>
                    </a:solidFill>
                  </a:rPr>
                  <a:t>=14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 2.66, giving a P-value = 0.009. We reject the null hypothesis at </a:t>
                </a:r>
                <a:r>
                  <a:rPr lang="en-US" sz="2800" dirty="0">
                    <a:solidFill>
                      <a:schemeClr val="tx1"/>
                    </a:solidFill>
                  </a:rPr>
                  <a:t>𝛂 = 0.05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and have evidence that Bad Disease raises temperature.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Our effect size is 0.99. 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We found a 95% CI of 99.59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±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ea typeface="Calibri" charset="0"/>
                    <a:cs typeface="Calibri" charset="0"/>
                  </a:rPr>
                  <a:t>0.189, giving the likely range for the true population parameter. Note that the null of 0 is not in the CI.</a:t>
                </a:r>
                <a:endParaRPr lang="en-US" sz="28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73397" cy="4023360"/>
              </a:xfrm>
              <a:blipFill rotWithShape="0">
                <a:blip r:embed="rId3"/>
                <a:stretch>
                  <a:fillRect l="-2037" t="-1515" r="-1863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non-significant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found </a:t>
            </a:r>
            <a:r>
              <a:rPr lang="en-US" dirty="0" err="1"/>
              <a:t>t</a:t>
            </a:r>
            <a:r>
              <a:rPr lang="en-US" baseline="-25000" dirty="0" err="1"/>
              <a:t>df</a:t>
            </a:r>
            <a:r>
              <a:rPr lang="en-US" baseline="-25000" dirty="0"/>
              <a:t>=14</a:t>
            </a:r>
            <a:r>
              <a:rPr lang="en-US" dirty="0"/>
              <a:t> = </a:t>
            </a:r>
            <a:r>
              <a:rPr lang="en-US" dirty="0" smtClean="0"/>
              <a:t>1.05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 P= 0.15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𝛂 = </a:t>
            </a:r>
            <a:r>
              <a:rPr lang="en-US" dirty="0" smtClean="0"/>
              <a:t>0.05, we </a:t>
            </a:r>
            <a:r>
              <a:rPr lang="en-US" b="1" dirty="0" smtClean="0"/>
              <a:t>fail to reject </a:t>
            </a:r>
            <a:r>
              <a:rPr lang="en-US" dirty="0" smtClean="0"/>
              <a:t>the null hypothesis. We have no evidence that Bad Disease raises body temperature. 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mean that Bad Disease doesn't raise the temperature </a:t>
            </a:r>
            <a:r>
              <a:rPr lang="mr-IN" dirty="0" smtClean="0"/>
              <a:t>–</a:t>
            </a:r>
            <a:r>
              <a:rPr lang="en-US" dirty="0" smtClean="0"/>
              <a:t> our sample just had no evidence for this effect.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9150" y="1845734"/>
            <a:ext cx="33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Calculate P-value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(1.05, 14)</a:t>
            </a:r>
          </a:p>
          <a:p>
            <a:r>
              <a:rPr lang="pt-BR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0.1557531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dirty="0" smtClean="0"/>
              <a:t>is</a:t>
            </a:r>
            <a:r>
              <a:rPr lang="en-US" dirty="0" smtClean="0"/>
              <a:t> a P-value?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P-value is an area under the curve of the </a:t>
            </a:r>
            <a:r>
              <a:rPr lang="en-US" b="1" dirty="0" smtClean="0"/>
              <a:t>null distribution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It is therefore the </a:t>
            </a:r>
            <a:r>
              <a:rPr lang="en-US" b="1" dirty="0" smtClean="0"/>
              <a:t>probability </a:t>
            </a:r>
            <a:r>
              <a:rPr lang="en-US" dirty="0" smtClean="0"/>
              <a:t>of observing </a:t>
            </a:r>
            <a:r>
              <a:rPr lang="en-US" i="1" dirty="0" smtClean="0"/>
              <a:t>this effect or larger </a:t>
            </a:r>
            <a:r>
              <a:rPr lang="en-US" b="1" dirty="0" smtClean="0"/>
              <a:t>assuming the null hypothesis is true</a:t>
            </a:r>
            <a:endParaRPr lang="en-US" dirty="0" smtClean="0"/>
          </a:p>
          <a:p>
            <a:pPr lvl="1"/>
            <a:r>
              <a:rPr lang="en-US" b="1" dirty="0" smtClean="0"/>
              <a:t>P-value = P(effect or more observed | H</a:t>
            </a:r>
            <a:r>
              <a:rPr lang="en-US" b="1" baseline="-25000" dirty="0" smtClean="0"/>
              <a:t>0</a:t>
            </a:r>
            <a:r>
              <a:rPr lang="en-US" b="1" dirty="0" smtClean="0"/>
              <a:t> is true)</a:t>
            </a:r>
          </a:p>
          <a:p>
            <a:pPr lvl="1"/>
            <a:r>
              <a:rPr lang="en-US" b="1" dirty="0" smtClean="0"/>
              <a:t>P-value = 0.009: </a:t>
            </a:r>
            <a:r>
              <a:rPr lang="en-US" dirty="0" smtClean="0"/>
              <a:t>If H</a:t>
            </a:r>
            <a:r>
              <a:rPr lang="en-US" baseline="-25000" dirty="0" smtClean="0"/>
              <a:t>0</a:t>
            </a:r>
            <a:r>
              <a:rPr lang="en-US" dirty="0" smtClean="0"/>
              <a:t> is true, I would obtain this effect or larger (t&gt;=2.66) in 0.9% of such studies due to random sampling 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97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 P-value means that the data are </a:t>
            </a:r>
            <a:r>
              <a:rPr lang="en-US" b="1" dirty="0" smtClean="0"/>
              <a:t>unlikely under the null</a:t>
            </a:r>
            <a:endParaRPr lang="en-US" dirty="0" smtClean="0"/>
          </a:p>
          <a:p>
            <a:pPr lvl="1"/>
            <a:r>
              <a:rPr lang="en-US" dirty="0" smtClean="0"/>
              <a:t>We therefore make an educated guess that there is probably something else going on, such as the alternative hypothesis</a:t>
            </a:r>
          </a:p>
          <a:p>
            <a:pPr lvl="1"/>
            <a:r>
              <a:rPr lang="en-US" dirty="0" smtClean="0"/>
              <a:t>We </a:t>
            </a:r>
            <a:r>
              <a:rPr lang="en-US" b="1" dirty="0" smtClean="0"/>
              <a:t>can never</a:t>
            </a:r>
            <a:r>
              <a:rPr lang="en-US" dirty="0" smtClean="0"/>
              <a:t> rule out the possibility that results were fully consistent with null, just unlikely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</a:t>
            </a:r>
            <a:r>
              <a:rPr lang="en-US" b="1" dirty="0" smtClean="0"/>
              <a:t>are not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P-values </a:t>
            </a:r>
            <a:r>
              <a:rPr lang="en-US" b="1" dirty="0" smtClean="0"/>
              <a:t>cannot</a:t>
            </a:r>
            <a:r>
              <a:rPr lang="en-US" dirty="0" smtClean="0"/>
              <a:t> evaluate whether H</a:t>
            </a:r>
            <a:r>
              <a:rPr lang="en-US" baseline="-25000" dirty="0" smtClean="0"/>
              <a:t>0</a:t>
            </a:r>
            <a:r>
              <a:rPr lang="en-US" dirty="0" smtClean="0"/>
              <a:t> or H</a:t>
            </a:r>
            <a:r>
              <a:rPr lang="en-US" baseline="-25000" dirty="0" smtClean="0"/>
              <a:t>A</a:t>
            </a:r>
            <a:r>
              <a:rPr lang="en-US" dirty="0" smtClean="0"/>
              <a:t> is true</a:t>
            </a:r>
          </a:p>
          <a:p>
            <a:pPr lvl="1"/>
            <a:r>
              <a:rPr lang="en-US" dirty="0" smtClean="0"/>
              <a:t>Large P-values </a:t>
            </a:r>
            <a:r>
              <a:rPr lang="en-US" b="1" dirty="0" smtClean="0"/>
              <a:t>do not</a:t>
            </a:r>
            <a:r>
              <a:rPr lang="en-US" dirty="0" smtClean="0"/>
              <a:t> prove the null is true</a:t>
            </a:r>
          </a:p>
          <a:p>
            <a:pPr lvl="1"/>
            <a:r>
              <a:rPr lang="en-US" dirty="0" smtClean="0"/>
              <a:t>Small P-values </a:t>
            </a:r>
            <a:r>
              <a:rPr lang="en-US" b="1" dirty="0" smtClean="0"/>
              <a:t>do not</a:t>
            </a:r>
            <a:r>
              <a:rPr lang="en-US" dirty="0" smtClean="0"/>
              <a:t> prove the alternative is true. They merely suggest the null likely isn't.</a:t>
            </a:r>
            <a:endParaRPr lang="en-US" dirty="0"/>
          </a:p>
          <a:p>
            <a:r>
              <a:rPr lang="en-US" dirty="0" smtClean="0"/>
              <a:t>P-values </a:t>
            </a:r>
            <a:r>
              <a:rPr lang="en-US" b="1" dirty="0" smtClean="0"/>
              <a:t>do not</a:t>
            </a:r>
            <a:r>
              <a:rPr lang="en-US" dirty="0" smtClean="0"/>
              <a:t> give the probability that you made the right conclusion</a:t>
            </a:r>
          </a:p>
          <a:p>
            <a:endParaRPr lang="en-US" dirty="0"/>
          </a:p>
          <a:p>
            <a:r>
              <a:rPr lang="en-US" dirty="0" smtClean="0"/>
              <a:t>Two studies with the same P-value do not provide the same weight of evidence</a:t>
            </a:r>
          </a:p>
        </p:txBody>
      </p:sp>
    </p:spTree>
    <p:extLst>
      <p:ext uri="{BB962C8B-B14F-4D97-AF65-F5344CB8AC3E}">
        <p14:creationId xmlns:p14="http://schemas.microsoft.com/office/powerpoint/2010/main" val="960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Clownfish lengths are normally distributed as N(11, 1.9).</a:t>
            </a:r>
          </a:p>
          <a:p>
            <a:r>
              <a:rPr lang="en-US" dirty="0" smtClean="0"/>
              <a:t>What is the probability that a sample of 100 clownfish has a mean less than 11.5?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</a:rPr>
                        <m:t>𝑍</m:t>
                      </m:r>
                      <m:r>
                        <a:rPr lang="en-US" sz="30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3801797"/>
                <a:ext cx="2354370" cy="1344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probabilities for a </a:t>
            </a:r>
            <a:br>
              <a:rPr lang="en-US" dirty="0"/>
            </a:br>
            <a:r>
              <a:rPr lang="en-US" b="1" dirty="0" smtClean="0"/>
              <a:t>sample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906" y="178229"/>
            <a:ext cx="1954089" cy="1401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</a:rPr>
                        <m:t>𝑍</m:t>
                      </m:r>
                      <m:r>
                        <a:rPr lang="en-US" sz="3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mr-IN" sz="3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01797"/>
                <a:ext cx="1990545" cy="883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𝑆𝐸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</m:t>
                            </m:r>
                          </m:e>
                        </m:rad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1.1</a:t>
                </a:r>
                <a:endParaRPr lang="en-US" sz="3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17" y="4908008"/>
                <a:ext cx="4168422" cy="10694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&quot;No&quot; Symbol 15"/>
          <p:cNvSpPr/>
          <p:nvPr/>
        </p:nvSpPr>
        <p:spPr>
          <a:xfrm>
            <a:off x="1178152" y="3433852"/>
            <a:ext cx="1828800" cy="1828800"/>
          </a:xfrm>
          <a:prstGeom prst="noSmoking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11.5</m:t>
                        </m:r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</a:rPr>
                          <m:t>11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</a:rPr>
                          <m:t>1.1</m:t>
                        </m:r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:r>
                  <a:rPr lang="en-US" sz="3000" dirty="0"/>
                  <a:t>0.454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91" y="3887230"/>
                <a:ext cx="3227649" cy="751809"/>
              </a:xfrm>
              <a:prstGeom prst="rect">
                <a:avLst/>
              </a:prstGeom>
              <a:blipFill rotWithShape="0">
                <a:blip r:embed="rId7"/>
                <a:stretch>
                  <a:fillRect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894260" y="3943886"/>
            <a:ext cx="3297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(0.454)                           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0.6750856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 animBg="1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and effect size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51" y="2003210"/>
            <a:ext cx="5744796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strongly influenced by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𝟏𝟓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P=0.009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7" y="2333720"/>
                <a:ext cx="7252677" cy="1091453"/>
              </a:xfrm>
              <a:prstGeom prst="rect">
                <a:avLst/>
              </a:prstGeom>
              <a:blipFill rotWithShape="0">
                <a:blip r:embed="rId2"/>
                <a:stretch>
                  <a:fillRect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</a:rPr>
                      <m:t>𝑡</m:t>
                    </m:r>
                    <m:r>
                      <a:rPr lang="en-US" sz="3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400" i="1">
                            <a:latin typeface="Cambria Math" charset="0"/>
                          </a:rPr>
                          <m:t>−</m:t>
                        </m:r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𝟏𝟎𝟎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6.88</m:t>
                    </m:r>
                  </m:oMath>
                </a14:m>
                <a:r>
                  <a:rPr lang="en-US" sz="3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000" dirty="0" smtClean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sz="3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P= 2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.8</a:t>
                </a:r>
                <a:r>
                  <a:rPr lang="en-US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mr-IN" sz="30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e-10</a:t>
                </a:r>
                <a:endParaRPr lang="mr-IN" sz="3000" dirty="0">
                  <a:solidFill>
                    <a:srgbClr val="C0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08" y="3910156"/>
                <a:ext cx="9362830" cy="1553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40361" y="4793226"/>
            <a:ext cx="6351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sampling size increases </a:t>
            </a:r>
            <a:r>
              <a:rPr lang="en-US" sz="2400" b="1" dirty="0" smtClean="0"/>
              <a:t>power</a:t>
            </a:r>
          </a:p>
          <a:p>
            <a:endParaRPr lang="en-US" sz="2400" dirty="0" smtClean="0"/>
          </a:p>
          <a:p>
            <a:r>
              <a:rPr lang="en-US" sz="2400" dirty="0" smtClean="0"/>
              <a:t>Power is the probability you detect a </a:t>
            </a:r>
            <a:r>
              <a:rPr lang="en-US" sz="2400" b="1" dirty="0" smtClean="0"/>
              <a:t>true effect</a:t>
            </a:r>
            <a:r>
              <a:rPr lang="en-US" sz="2400" dirty="0" smtClean="0"/>
              <a:t>, i.e. true positive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9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 are kind of an accident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Personally, the writer prefers to set a low standard of significance at the 5 percent point </a:t>
            </a:r>
            <a:r>
              <a:rPr lang="en-US" dirty="0"/>
              <a:t>. . . </a:t>
            </a:r>
            <a:r>
              <a:rPr lang="en-US" i="1" dirty="0"/>
              <a:t>. A scientific fact should be regarded as </a:t>
            </a:r>
            <a:r>
              <a:rPr lang="en-US" b="1" i="1" dirty="0"/>
              <a:t>experimentally established only if a properly designed experiment rarely fails to give this level of </a:t>
            </a:r>
            <a:r>
              <a:rPr lang="en-US" b="1" i="1" dirty="0" smtClean="0"/>
              <a:t>significance.</a:t>
            </a:r>
          </a:p>
          <a:p>
            <a:r>
              <a:rPr lang="en-US" dirty="0" smtClean="0"/>
              <a:t>- R.A. Fisher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performed a </a:t>
                </a:r>
                <a:r>
                  <a:rPr lang="en-US" b="1" dirty="0" smtClean="0"/>
                  <a:t>one-sided </a:t>
                </a:r>
                <a:r>
                  <a:rPr lang="en-US" b="1" i="1" dirty="0" smtClean="0"/>
                  <a:t>t</a:t>
                </a:r>
                <a:r>
                  <a:rPr lang="en-US" b="1" dirty="0" smtClean="0"/>
                  <a:t>-test </a:t>
                </a:r>
                <a:r>
                  <a:rPr lang="en-US" dirty="0" smtClean="0"/>
                  <a:t>to test the alternative hypothesis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mr-I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We can also perform a 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two-sided </a:t>
                </a:r>
                <a:r>
                  <a:rPr lang="en-US" b="1" i="1" dirty="0" smtClean="0">
                    <a:ea typeface="Cambria Math" charset="0"/>
                    <a:cs typeface="Cambria Math" charset="0"/>
                  </a:rPr>
                  <a:t>t-</a:t>
                </a:r>
                <a:r>
                  <a:rPr lang="en-US" b="1" dirty="0" smtClean="0">
                    <a:ea typeface="Cambria Math" charset="0"/>
                    <a:cs typeface="Cambria Math" charset="0"/>
                  </a:rPr>
                  <a:t>test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to test the </a:t>
                </a:r>
                <a:r>
                  <a:rPr lang="en-US" i="1" dirty="0" smtClean="0">
                    <a:ea typeface="Cambria Math" charset="0"/>
                    <a:cs typeface="Cambria Math" charset="0"/>
                  </a:rPr>
                  <a:t>non-directional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alternative hypothesis that 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the test statistic, </a:t>
            </a:r>
            <a:r>
              <a:rPr lang="en-US" i="1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</a:t>
                </a:r>
                <a:r>
                  <a:rPr lang="en-US" b="1" dirty="0" smtClean="0"/>
                  <a:t>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does not affect </a:t>
                </a:r>
                <a:r>
                  <a:rPr lang="en-US" b="1" dirty="0" smtClean="0"/>
                  <a:t>body temperature.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𝟔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H</a:t>
                </a:r>
                <a:r>
                  <a:rPr lang="en-US" b="1" baseline="-25000" dirty="0" smtClean="0"/>
                  <a:t>A</a:t>
                </a:r>
                <a:r>
                  <a:rPr lang="en-US" b="1" dirty="0" smtClean="0"/>
                  <a:t> : Bad Disease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affects</a:t>
                </a:r>
                <a:r>
                  <a:rPr lang="en-US" b="1" dirty="0" smtClean="0"/>
                  <a:t> body temperature.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𝟗𝟖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𝟔</m:t>
                    </m:r>
                  </m:oMath>
                </a14:m>
                <a:endParaRPr lang="en-US" b="1" dirty="0">
                  <a:ea typeface="Cambria Math" charset="0"/>
                  <a:cs typeface="Cambria Math" charset="0"/>
                </a:endParaRPr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23" y="2063802"/>
                <a:ext cx="8680077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32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 smtClean="0"/>
                  <a:t>99.59 </a:t>
                </a:r>
              </a:p>
              <a:p>
                <a:r>
                  <a:rPr lang="en-US" b="1" dirty="0" smtClean="0"/>
                  <a:t>𝜇 = 98.6</a:t>
                </a:r>
              </a:p>
              <a:p>
                <a:r>
                  <a:rPr lang="en-US" b="1" dirty="0" smtClean="0"/>
                  <a:t>n = 15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80" y="1973702"/>
                <a:ext cx="3022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613" t="-3907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𝑡</m:t>
                    </m:r>
                    <m:r>
                      <a:rPr lang="en-US" sz="30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sz="3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000" i="1">
                            <a:latin typeface="Cambria Math" charset="0"/>
                          </a:rPr>
                          <m:t>−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99.59 −98.6</m:t>
                        </m:r>
                      </m:num>
                      <m:den>
                        <m:f>
                          <m:fPr>
                            <m:ctrlPr>
                              <a:rPr lang="mr-IN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1.44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2.66</m:t>
                    </m:r>
                  </m:oMath>
                </a14:m>
                <a:r>
                  <a:rPr lang="en-US" sz="3000" dirty="0" smtClean="0">
                    <a:solidFill>
                      <a:srgbClr val="C00000"/>
                    </a:solidFill>
                  </a:rPr>
                  <a:t> </a:t>
                </a:r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0" y="3529474"/>
                <a:ext cx="5008880" cy="980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00523" y="3077232"/>
            <a:ext cx="45779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head(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    temp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1  98.17420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2  97.62137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3  99.60920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4 100.44158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5  99.75483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6 100.28846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nb-NO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99.594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bad.disease.temp$temp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1.438273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108" y="4836448"/>
            <a:ext cx="3587261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this is our test statistic,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</a:t>
            </a:r>
          </a:p>
          <a:p>
            <a:endParaRPr lang="en-US" sz="2200" b="1" baseline="-25000" dirty="0">
              <a:solidFill>
                <a:srgbClr val="C00000"/>
              </a:solidFill>
            </a:endParaRPr>
          </a:p>
          <a:p>
            <a:r>
              <a:rPr lang="en-US" sz="2200" b="1" dirty="0" smtClean="0">
                <a:solidFill>
                  <a:srgbClr val="C00000"/>
                </a:solidFill>
              </a:rPr>
              <a:t>More precisely, t</a:t>
            </a:r>
            <a:r>
              <a:rPr lang="en-US" sz="2200" b="1" baseline="-25000" dirty="0" smtClean="0">
                <a:solidFill>
                  <a:srgbClr val="C00000"/>
                </a:solidFill>
              </a:rPr>
              <a:t>2.66,df=14</a:t>
            </a:r>
            <a:endParaRPr lang="en-US" sz="2200" b="1" baseline="-25000" dirty="0">
              <a:solidFill>
                <a:srgbClr val="C00000"/>
              </a:solidFill>
            </a:endParaRPr>
          </a:p>
          <a:p>
            <a:endParaRPr lang="en-US" sz="2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P-value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For a two-sided test, we consider </a:t>
            </a:r>
            <a:r>
              <a:rPr lang="en-US" b="1" dirty="0" smtClean="0"/>
              <a:t>both extremes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298" y="3940872"/>
            <a:ext cx="57973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##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 &gt;= 2.66) or P(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&lt;=-2.66)</a:t>
            </a: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&gt; 2 * (1 - </a:t>
            </a:r>
            <a:r>
              <a:rPr lang="nb-NO" sz="2400" dirty="0" err="1" smtClean="0">
                <a:latin typeface="Monaco" charset="0"/>
                <a:ea typeface="Monaco" charset="0"/>
                <a:cs typeface="Monaco" charset="0"/>
              </a:rPr>
              <a:t>pt</a:t>
            </a:r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(2.66, 14))</a:t>
            </a:r>
            <a:endParaRPr lang="nb-NO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400" dirty="0" smtClean="0">
                <a:latin typeface="Monaco" charset="0"/>
                <a:ea typeface="Monaco" charset="0"/>
                <a:cs typeface="Monaco" charset="0"/>
              </a:rPr>
              <a:t>   </a:t>
            </a:r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0.01806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" y="2539704"/>
            <a:ext cx="40132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0823" y="5792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2.66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7682" y="3178350"/>
            <a:ext cx="538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This combined area is our </a:t>
            </a:r>
            <a:r>
              <a:rPr lang="en-US" sz="2400" b="1" dirty="0" smtClean="0">
                <a:solidFill>
                  <a:srgbClr val="C00000"/>
                </a:solidFill>
              </a:rPr>
              <a:t>P-value = 0.018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27187" y="3640015"/>
            <a:ext cx="1041628" cy="18597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37539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8135" y="57928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-2.66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37362" y="5537200"/>
            <a:ext cx="0" cy="319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1420" y="3549981"/>
            <a:ext cx="3182161" cy="19497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running a one-sided </a:t>
            </a:r>
            <a:r>
              <a:rPr lang="en-US" i="1" dirty="0" smtClean="0"/>
              <a:t>t</a:t>
            </a:r>
            <a:r>
              <a:rPr lang="en-US" dirty="0" smtClean="0"/>
              <a:t>-test goes wrong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sample of n=20, I want to test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r>
                  <a:rPr lang="en-US" dirty="0" smtClean="0"/>
                  <a:t> where 𝜇 = 5.8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354015" y="2497016"/>
            <a:ext cx="41825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head(example.sample)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values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1 5.511307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2 5.012612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3 6.178421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4 7.587568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5 6.892165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6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5.197049</a:t>
            </a: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mean(example.sample$values)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6.325366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(example.sample$values)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0.8295474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charset="0"/>
                        </a:rPr>
                        <m:t>𝑡</m:t>
                      </m:r>
                      <m:r>
                        <a:rPr lang="en-US" sz="3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mr-IN" sz="3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6.32−5.8</m:t>
                          </m:r>
                        </m:num>
                        <m:den>
                          <m:f>
                            <m:fPr>
                              <m:ctrlPr>
                                <a:rPr lang="mr-IN" sz="3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0.83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3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20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=2.801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23" y="2818715"/>
                <a:ext cx="7252677" cy="16511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area </a:t>
                </a:r>
                <a:r>
                  <a:rPr lang="en-US" b="1" dirty="0" smtClean="0"/>
                  <a:t>below</a:t>
                </a:r>
                <a:r>
                  <a:rPr lang="en-US" dirty="0" smtClean="0"/>
                  <a:t> the statistic is our P-value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m:rPr>
                        <m:nor/>
                      </m:rPr>
                      <a:rPr lang="en-US" dirty="0"/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3" y="1934307"/>
            <a:ext cx="5091508" cy="4640362"/>
          </a:xfrm>
        </p:spPr>
      </p:pic>
      <p:sp>
        <p:nvSpPr>
          <p:cNvPr id="5" name="TextBox 4"/>
          <p:cNvSpPr txBox="1"/>
          <p:nvPr/>
        </p:nvSpPr>
        <p:spPr>
          <a:xfrm>
            <a:off x="9108831" y="5697416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4015" y="2497016"/>
            <a:ext cx="2949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 smtClean="0">
                <a:latin typeface="Monaco" charset="0"/>
                <a:ea typeface="Monaco" charset="0"/>
                <a:cs typeface="Monaco" charset="0"/>
              </a:rPr>
              <a:t>pt(2.801, 19)</a:t>
            </a:r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[1] 0.9943006</a:t>
            </a:r>
          </a:p>
          <a:p>
            <a:endParaRPr lang="mr-IN" sz="2400" dirty="0">
              <a:latin typeface="Monaco" charset="0"/>
              <a:ea typeface="Monaco" charset="0"/>
              <a:cs typeface="Monaco" charset="0"/>
            </a:endParaRPr>
          </a:p>
          <a:p>
            <a:endParaRPr lang="is-I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Compare means of </a:t>
                </a:r>
                <a:r>
                  <a:rPr lang="en-US" b="1" dirty="0"/>
                  <a:t>two samples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) to </a:t>
                </a:r>
                <a:r>
                  <a:rPr lang="en-US" dirty="0"/>
                  <a:t>each other</a:t>
                </a:r>
                <a:r>
                  <a:rPr lang="en-US" dirty="0" smtClean="0"/>
                  <a:t>.</a:t>
                </a:r>
              </a:p>
              <a:p>
                <a:pPr lvl="0"/>
                <a:r>
                  <a:rPr lang="en-US" dirty="0" smtClean="0"/>
                  <a:t>Are the underlying population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the same?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4" t="-18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/>
                  <a:t>Null hypothesis</a:t>
                </a:r>
              </a:p>
              <a:p>
                <a:r>
                  <a:rPr lang="en-US" sz="2800" b="1" dirty="0" smtClean="0"/>
                  <a:t>H</a:t>
                </a:r>
                <a:r>
                  <a:rPr lang="en-US" sz="2800" b="1" baseline="-25000" dirty="0" smtClean="0"/>
                  <a:t>0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/>
                  <a:t>H</a:t>
                </a:r>
                <a:r>
                  <a:rPr lang="en-US" sz="2800" b="1" baseline="-25000" dirty="0"/>
                  <a:t>0</a:t>
                </a:r>
                <a:r>
                  <a:rPr lang="en-US" sz="28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sz="2800" b="1" dirty="0" smtClean="0">
                    <a:ea typeface="Cambria Math" charset="0"/>
                    <a:cs typeface="Cambria Math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3" y="3214192"/>
                <a:ext cx="2550763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5024" t="-1765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One-sided </a:t>
                </a:r>
                <a:r>
                  <a:rPr lang="en-US" sz="2800" b="1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test</a:t>
                </a: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mr-IN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 smtClean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28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</a:rPr>
                      <m:t> − 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Two-sided test</a:t>
                </a:r>
                <a:endParaRPr lang="en-US" sz="2800" b="1" dirty="0" smtClean="0">
                  <a:solidFill>
                    <a:schemeClr val="accent1"/>
                  </a:solidFill>
                </a:endParaRPr>
              </a:p>
              <a:p>
                <a:r>
                  <a:rPr lang="en-US" sz="2800" b="1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b="1" dirty="0">
                    <a:solidFill>
                      <a:srgbClr val="0070C0"/>
                    </a:solidFill>
                  </a:rPr>
                  <a:t>H</a:t>
                </a:r>
                <a:r>
                  <a:rPr lang="en-US" sz="2800" b="1" baseline="-25000" dirty="0">
                    <a:solidFill>
                      <a:srgbClr val="0070C0"/>
                    </a:solidFill>
                  </a:rPr>
                  <a:t>A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rgbClr val="0070C0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800" b="1" dirty="0" smtClean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47" y="3214192"/>
                <a:ext cx="705872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813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9414803" y="4372912"/>
            <a:ext cx="0" cy="914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74898" y="4709847"/>
            <a:ext cx="0" cy="7062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56338" y="4358361"/>
            <a:ext cx="2346" cy="9289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</a:t>
            </a:r>
            <a:r>
              <a:rPr lang="en-US" i="1" dirty="0" smtClean="0"/>
              <a:t>t</a:t>
            </a:r>
            <a:r>
              <a:rPr lang="en-US" dirty="0" smtClean="0"/>
              <a:t>-test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Both samples must be distributed normally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Samples should have equal variances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F-test</a:t>
            </a:r>
            <a:r>
              <a:rPr lang="en-US" dirty="0" smtClean="0"/>
              <a:t> can compare variances of samples to check assumption, but it is </a:t>
            </a:r>
            <a:r>
              <a:rPr lang="en-US" u="sng" dirty="0" smtClean="0"/>
              <a:t>highly sensitive and will "too often" reject the null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err="1" smtClean="0"/>
              <a:t>Levene's</a:t>
            </a:r>
            <a:r>
              <a:rPr lang="en-US" b="1" dirty="0" smtClean="0"/>
              <a:t> test</a:t>
            </a:r>
            <a:r>
              <a:rPr lang="en-US" dirty="0" smtClean="0"/>
              <a:t> will test for homogeneity of variances as well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 use </a:t>
            </a:r>
            <a:r>
              <a:rPr lang="en-US" b="1" dirty="0" smtClean="0"/>
              <a:t>Welch's </a:t>
            </a:r>
            <a:r>
              <a:rPr lang="en-US" b="1" i="1" dirty="0" smtClean="0"/>
              <a:t>t</a:t>
            </a:r>
            <a:r>
              <a:rPr lang="en-US" b="1" dirty="0" smtClean="0"/>
              <a:t>-test</a:t>
            </a:r>
            <a:r>
              <a:rPr lang="en-US" dirty="0" smtClean="0"/>
              <a:t> when variance assumption is not met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 smtClean="0"/>
              <a:t>For this class, we focus on normal assumption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7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return to sampling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sampling distribution</a:t>
                </a:r>
                <a:r>
                  <a:rPr lang="en-US" dirty="0" smtClean="0"/>
                  <a:t> is the distribution of all possible values an estimate for a parameter can take based on random sampling</a:t>
                </a:r>
              </a:p>
              <a:p>
                <a:pPr lvl="1"/>
                <a:r>
                  <a:rPr lang="en-US" dirty="0" smtClean="0"/>
                  <a:t>Sampling distribution of the means = all the means one could measure across samples</a:t>
                </a:r>
              </a:p>
              <a:p>
                <a:r>
                  <a:rPr lang="en-US" dirty="0" smtClean="0"/>
                  <a:t>For clownfish, sampling distribution of the mean, for N=100, has a standard deviation of 1.1</a:t>
                </a:r>
              </a:p>
              <a:p>
                <a:pPr lvl="1"/>
                <a:r>
                  <a:rPr lang="en-US" dirty="0" smtClean="0"/>
                  <a:t>SE = standard deviation of the sampling distribution of the mean = 1.1</a:t>
                </a:r>
              </a:p>
              <a:p>
                <a:r>
                  <a:rPr lang="en-US" dirty="0" smtClean="0"/>
                  <a:t>And if we </a:t>
                </a:r>
                <a:r>
                  <a:rPr lang="en-US" dirty="0" err="1" smtClean="0"/>
                  <a:t>didn</a:t>
                </a:r>
                <a:r>
                  <a:rPr lang="mr-IN" dirty="0" smtClean="0"/>
                  <a:t>’</a:t>
                </a:r>
                <a:r>
                  <a:rPr lang="en-US" dirty="0" smtClean="0"/>
                  <a:t>t know the population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to compute SE?</a:t>
                </a:r>
              </a:p>
              <a:p>
                <a:pPr lvl="1"/>
                <a:r>
                  <a:rPr lang="en-US" dirty="0" smtClean="0"/>
                  <a:t>We could approximate as 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, where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is standard deviation of a sample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435959" cy="4023360"/>
              </a:xfrm>
              <a:blipFill rotWithShape="0">
                <a:blip r:embed="rId2"/>
                <a:stretch>
                  <a:fillRect l="-1343" t="-3030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1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Two-sample vs. paired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Paired t-test is a special case where the two samples being compared have a </a:t>
            </a:r>
            <a:r>
              <a:rPr lang="en-US" i="1" dirty="0" smtClean="0"/>
              <a:t>natural pairing</a:t>
            </a:r>
          </a:p>
          <a:p>
            <a:pPr lvl="1"/>
            <a:r>
              <a:rPr lang="en-US" dirty="0" smtClean="0"/>
              <a:t>Effectively a </a:t>
            </a:r>
            <a:r>
              <a:rPr lang="en-US" b="1" dirty="0" smtClean="0"/>
              <a:t>one-sample t-test</a:t>
            </a:r>
            <a:r>
              <a:rPr lang="en-US" dirty="0" smtClean="0"/>
              <a:t> where we test the if </a:t>
            </a:r>
            <a:r>
              <a:rPr lang="en-US" i="1" dirty="0" smtClean="0"/>
              <a:t>difference</a:t>
            </a:r>
            <a:r>
              <a:rPr lang="en-US" dirty="0" smtClean="0"/>
              <a:t> between two samples = 0</a:t>
            </a:r>
          </a:p>
          <a:p>
            <a:r>
              <a:rPr lang="en-US" dirty="0" smtClean="0"/>
              <a:t>Paired t-test must check assumption that </a:t>
            </a:r>
            <a:r>
              <a:rPr lang="en-US" i="1" dirty="0" smtClean="0"/>
              <a:t>difference </a:t>
            </a:r>
            <a:r>
              <a:rPr lang="en-US" dirty="0" smtClean="0"/>
              <a:t>between means is normal</a:t>
            </a:r>
          </a:p>
          <a:p>
            <a:r>
              <a:rPr lang="en-US" dirty="0" smtClean="0"/>
              <a:t>You can always perform a two-sample instead of paired, but paired will have more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two measurements on each subject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Making repeat measurements on the same subject at two time points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Before and after treatment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Matching subjects with similar age, sex, etc.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Placing subject and control in close proximity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Triglyceride levels of a group of subjects is compared before and after taking a vitamin supplement.</a:t>
            </a:r>
          </a:p>
          <a:p>
            <a:r>
              <a:rPr lang="en-US" sz="2400" dirty="0" smtClean="0"/>
              <a:t>For a clinical trial, one group is given a vitamin and the other a placebo. Their triglyceride </a:t>
            </a:r>
            <a:r>
              <a:rPr lang="en-US" sz="2400" dirty="0"/>
              <a:t>levels </a:t>
            </a:r>
            <a:r>
              <a:rPr lang="en-US" sz="2400" dirty="0" smtClean="0"/>
              <a:t>are compared.</a:t>
            </a:r>
          </a:p>
          <a:p>
            <a:r>
              <a:rPr lang="en-US" sz="2400" dirty="0" smtClean="0"/>
              <a:t>For a clinical trial, two groups with individuals matched for age, sex, and health history are given vitamin and placebo, respectively. Triglyceride levels are compared.</a:t>
            </a:r>
          </a:p>
          <a:p>
            <a:r>
              <a:rPr lang="en-US" sz="2400" dirty="0"/>
              <a:t>I measure free energies, between inactive and active conformations, for 30 enzymes. </a:t>
            </a:r>
          </a:p>
          <a:p>
            <a:r>
              <a:rPr lang="en-US" sz="2400" dirty="0" smtClean="0"/>
              <a:t>A clinical trial tests a new drug on 20 sets of twins, giving, for each twin pair, one a placebo and one the drug. </a:t>
            </a:r>
            <a:r>
              <a:rPr lang="en-US" sz="2400" dirty="0"/>
              <a:t>Comparisons </a:t>
            </a:r>
            <a:r>
              <a:rPr lang="en-US" sz="2400" dirty="0" smtClean="0"/>
              <a:t>between placebo and drug </a:t>
            </a:r>
            <a:r>
              <a:rPr lang="en-US" sz="2400" dirty="0"/>
              <a:t>groups are made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clinical trial tests a new drug on 20 sets of twins, randomizing all individuals into a placebo group and or a drug group. Comparisons between groups are made.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00631" y="2127802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7303" y="278164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006" y="3470771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9271" y="390165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5935" y="4411898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Paired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5721" y="5353025"/>
            <a:ext cx="169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paired or independent?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Paired: </a:t>
            </a:r>
            <a:r>
              <a:rPr lang="en-US" dirty="0" smtClean="0"/>
              <a:t>Can I draw a line between individuals in groups?</a:t>
            </a:r>
          </a:p>
          <a:p>
            <a:pPr lvl="1"/>
            <a:r>
              <a:rPr lang="en-US" dirty="0" smtClean="0"/>
              <a:t>Must be same N per group, by definition</a:t>
            </a:r>
          </a:p>
          <a:p>
            <a:r>
              <a:rPr lang="en-US" b="1" dirty="0" smtClean="0"/>
              <a:t>Independent</a:t>
            </a:r>
            <a:r>
              <a:rPr lang="en-US" dirty="0" smtClean="0"/>
              <a:t>: No natural way to draw the lines.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08" y="3554361"/>
            <a:ext cx="5544272" cy="2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Troubleshooting: Failure to meet normal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If sample size is large enough (&gt;~30), Central Limit Theorem kicks in and assumptions are effectively met</a:t>
            </a:r>
          </a:p>
          <a:p>
            <a:endParaRPr lang="en-US" dirty="0"/>
          </a:p>
          <a:p>
            <a:r>
              <a:rPr lang="en-US" dirty="0" smtClean="0"/>
              <a:t>2. If sample is size is small (&lt;~30) we can either:</a:t>
            </a:r>
          </a:p>
          <a:p>
            <a:pPr lvl="1"/>
            <a:r>
              <a:rPr lang="en-US" b="1" dirty="0" smtClean="0"/>
              <a:t>Transform</a:t>
            </a:r>
            <a:r>
              <a:rPr lang="en-US" dirty="0" smtClean="0"/>
              <a:t> the data to be normal</a:t>
            </a:r>
          </a:p>
          <a:p>
            <a:pPr lvl="1"/>
            <a:r>
              <a:rPr lang="en-US" dirty="0" smtClean="0"/>
              <a:t>Use a </a:t>
            </a:r>
            <a:r>
              <a:rPr lang="en-US" b="1" dirty="0" smtClean="0"/>
              <a:t>nonparametric 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1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Non-normal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87" y="1737360"/>
            <a:ext cx="8061785" cy="4606734"/>
          </a:xfrm>
        </p:spPr>
      </p:pic>
    </p:spTree>
    <p:extLst>
      <p:ext uri="{BB962C8B-B14F-4D97-AF65-F5344CB8AC3E}">
        <p14:creationId xmlns:p14="http://schemas.microsoft.com/office/powerpoint/2010/main" val="14699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of data: x </a:t>
            </a:r>
            <a:r>
              <a:rPr lang="en-US" dirty="0" smtClean="0">
                <a:sym typeface="Wingdings"/>
              </a:rPr>
              <a:t> log(x)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Square root of data: x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sqrt</a:t>
            </a:r>
            <a:r>
              <a:rPr lang="en-US" dirty="0" smtClean="0">
                <a:sym typeface="Wingdings"/>
              </a:rPr>
              <a:t>(x)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Inverse of data: x 1/x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transforms: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test will now run on </a:t>
            </a:r>
            <a:r>
              <a:rPr lang="en-US" b="1" dirty="0" smtClean="0"/>
              <a:t>transformed data</a:t>
            </a:r>
            <a:endParaRPr lang="en-US" dirty="0" smtClean="0"/>
          </a:p>
          <a:p>
            <a:pPr lvl="1"/>
            <a:r>
              <a:rPr lang="en-US" dirty="0" smtClean="0"/>
              <a:t>Assume log transform performed and result has effect size 1.5</a:t>
            </a:r>
          </a:p>
          <a:p>
            <a:pPr lvl="1"/>
            <a:r>
              <a:rPr lang="en-US" b="1" dirty="0" smtClean="0"/>
              <a:t>Actual effect size is </a:t>
            </a:r>
            <a:r>
              <a:rPr lang="en-US" b="1" dirty="0" err="1" smtClean="0"/>
              <a:t>exp</a:t>
            </a:r>
            <a:r>
              <a:rPr lang="en-US" b="1" dirty="0" smtClean="0"/>
              <a:t>(1.5) = 4.48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Be careful of 0's in data</a:t>
            </a:r>
          </a:p>
          <a:p>
            <a:pPr lvl="1"/>
            <a:r>
              <a:rPr lang="en-US" dirty="0" smtClean="0"/>
              <a:t>1/0 and log(0) are undefined</a:t>
            </a:r>
          </a:p>
          <a:p>
            <a:pPr lvl="1"/>
            <a:r>
              <a:rPr lang="en-US" dirty="0" smtClean="0"/>
              <a:t>Hack: Replace all 0's with tiny number like 1e-8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7652" y="3539613"/>
            <a:ext cx="3790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Instructor Editorializing:</a:t>
            </a:r>
          </a:p>
          <a:p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smtClean="0">
                <a:solidFill>
                  <a:srgbClr val="C00000"/>
                </a:solidFill>
              </a:rPr>
              <a:t>Much like Z-tables, data transforms are mostly historical</a:t>
            </a:r>
          </a:p>
        </p:txBody>
      </p:sp>
    </p:spTree>
    <p:extLst>
      <p:ext uri="{BB962C8B-B14F-4D97-AF65-F5344CB8AC3E}">
        <p14:creationId xmlns:p14="http://schemas.microsoft.com/office/powerpoint/2010/main" val="3811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/>
              <a:t>Compare data (random sample) to the expectation of a specific</a:t>
            </a:r>
            <a:r>
              <a:rPr lang="en-US" sz="3200" b="1" dirty="0"/>
              <a:t> </a:t>
            </a:r>
            <a:r>
              <a:rPr lang="en-US" sz="3200" dirty="0"/>
              <a:t>null </a:t>
            </a:r>
            <a:r>
              <a:rPr lang="en-US" sz="3200" dirty="0" smtClean="0"/>
              <a:t>hypothesis</a:t>
            </a:r>
            <a:endParaRPr lang="en-US" sz="32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 smtClean="0"/>
              <a:t>Hypothesis testing uses probability to answer whether an observed effect occurred by chance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 to use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polio vaccine was first tested in 1954.</a:t>
            </a:r>
          </a:p>
          <a:p>
            <a:r>
              <a:rPr lang="en-US" dirty="0" smtClean="0"/>
              <a:t>~400,000 students were divided into two random groups: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Half received the vaccine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half received placebo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vaccine group, 0.016% developed polio.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placebo group, 0.057% developed polio.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 can use hypothesis testing to ask if the vaccine likely worked, or whether random chance likely caused results.</a:t>
            </a:r>
          </a:p>
        </p:txBody>
      </p:sp>
    </p:spTree>
    <p:extLst>
      <p:ext uri="{BB962C8B-B14F-4D97-AF65-F5344CB8AC3E}">
        <p14:creationId xmlns:p14="http://schemas.microsoft.com/office/powerpoint/2010/main" val="16167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has null and alternative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null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makes a claim about the underlying population parameter</a:t>
            </a:r>
          </a:p>
          <a:p>
            <a:pPr lvl="1"/>
            <a:r>
              <a:rPr lang="en-US" dirty="0" smtClean="0"/>
              <a:t>"Nothing interesting is going on"</a:t>
            </a:r>
          </a:p>
          <a:p>
            <a:pPr lvl="1"/>
            <a:r>
              <a:rPr lang="en-US" dirty="0" smtClean="0"/>
              <a:t>Specific tests have specific null hypotheses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alternative hypothesis </a:t>
            </a:r>
            <a:r>
              <a:rPr lang="en-US" b="1" dirty="0" smtClean="0">
                <a:solidFill>
                  <a:srgbClr val="C00000"/>
                </a:solidFill>
              </a:rPr>
              <a:t>H</a:t>
            </a:r>
            <a:r>
              <a:rPr lang="en-US" b="1" baseline="-25000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</a:t>
            </a:r>
            <a:r>
              <a:rPr lang="en-US" dirty="0" smtClean="0"/>
              <a:t>is what we would like to "know if it's true"</a:t>
            </a:r>
          </a:p>
          <a:p>
            <a:pPr lvl="1"/>
            <a:r>
              <a:rPr lang="en-US" dirty="0" smtClean="0"/>
              <a:t>"Something we care about is going 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7806</TotalTime>
  <Words>3741</Words>
  <Application>Microsoft Macintosh PowerPoint</Application>
  <PresentationFormat>Widescreen</PresentationFormat>
  <Paragraphs>511</Paragraphs>
  <Slides>67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Calibri Light</vt:lpstr>
      <vt:lpstr>Cambria Math</vt:lpstr>
      <vt:lpstr>Courier New</vt:lpstr>
      <vt:lpstr>Mangal</vt:lpstr>
      <vt:lpstr>Monaco</vt:lpstr>
      <vt:lpstr>Wingdings</vt:lpstr>
      <vt:lpstr>Calibri</vt:lpstr>
      <vt:lpstr>Retrospect</vt:lpstr>
      <vt:lpstr>Hypothesis Testing I: Introduction and Comparing means</vt:lpstr>
      <vt:lpstr>Statistical inference</vt:lpstr>
      <vt:lpstr>Recall from last week</vt:lpstr>
      <vt:lpstr>Computing probabilities for a  population</vt:lpstr>
      <vt:lpstr>Computing probabilities for a  sample</vt:lpstr>
      <vt:lpstr>A return to sampling distributions</vt:lpstr>
      <vt:lpstr>Hypothesis testing</vt:lpstr>
      <vt:lpstr>Example scenario to use hypothesis testing</vt:lpstr>
      <vt:lpstr>Hypothesis testing has null and alternative hypotheses</vt:lpstr>
      <vt:lpstr>Parametric vs. nonparametric hypothesis tests</vt:lpstr>
      <vt:lpstr>The null distribution represents H0</vt:lpstr>
      <vt:lpstr>Sampling distribution of the null hypothesis</vt:lpstr>
      <vt:lpstr>Sampling distribution of the null hypothesis</vt:lpstr>
      <vt:lpstr>Critical values where N(0,1) is the null</vt:lpstr>
      <vt:lpstr>The P-value is the area under the curve for your test statistic</vt:lpstr>
      <vt:lpstr>Forming conclusions</vt:lpstr>
      <vt:lpstr>Error rates</vt:lpstr>
      <vt:lpstr>What type of error is it (or is it?)</vt:lpstr>
      <vt:lpstr>One-sided vs. Two-sided (or –tailed)</vt:lpstr>
      <vt:lpstr>One-sided vs. Two-sided tests</vt:lpstr>
      <vt:lpstr>Approach to hypothesis testing</vt:lpstr>
      <vt:lpstr>Hypothesis tests to compare means</vt:lpstr>
      <vt:lpstr>Z-tests vs t-tests</vt:lpstr>
      <vt:lpstr>Z-test vs t-test</vt:lpstr>
      <vt:lpstr>Standard normal and Student's t</vt:lpstr>
      <vt:lpstr>Student's t where df = 100</vt:lpstr>
      <vt:lpstr>Properties of the t distribution</vt:lpstr>
      <vt:lpstr>Test Assumptions</vt:lpstr>
      <vt:lpstr>Dive right in: One sample t-test</vt:lpstr>
      <vt:lpstr>Performing a one-sample t-test</vt:lpstr>
      <vt:lpstr>Checking assumptions of the test</vt:lpstr>
      <vt:lpstr>Assessing normality with a Q-Q plot</vt:lpstr>
      <vt:lpstr>Granular data is also normal!</vt:lpstr>
      <vt:lpstr>Making a Normal Q-Q plot</vt:lpstr>
      <vt:lpstr>Performing the t-test</vt:lpstr>
      <vt:lpstr>Compute the test statistic, t</vt:lpstr>
      <vt:lpstr>Find where the statistic falls in distribution</vt:lpstr>
      <vt:lpstr>Forming conclusions</vt:lpstr>
      <vt:lpstr>Approach to hypothesis testing</vt:lpstr>
      <vt:lpstr>Effect size</vt:lpstr>
      <vt:lpstr>Confidence intervals</vt:lpstr>
      <vt:lpstr>Conceptualizing the CI</vt:lpstr>
      <vt:lpstr>Does this figure represent 95% CIs?</vt:lpstr>
      <vt:lpstr>Confidence intervals</vt:lpstr>
      <vt:lpstr>Bring it all together</vt:lpstr>
      <vt:lpstr>Reporting non-significant results</vt:lpstr>
      <vt:lpstr>What is a P-value?</vt:lpstr>
      <vt:lpstr>What is a P-value?</vt:lpstr>
      <vt:lpstr>P-values are not magic</vt:lpstr>
      <vt:lpstr>P-values and effect size</vt:lpstr>
      <vt:lpstr>P-values are strongly influenced by sample size</vt:lpstr>
      <vt:lpstr>P-values are kind of an accident</vt:lpstr>
      <vt:lpstr>To recap</vt:lpstr>
      <vt:lpstr>Compute the test statistic, t</vt:lpstr>
      <vt:lpstr>Computing the P-value</vt:lpstr>
      <vt:lpstr>When running a one-sided t-test goes wrong </vt:lpstr>
      <vt:lpstr>The area below the statistic is our P-value for x ̅&lt;"μ"</vt:lpstr>
      <vt:lpstr>Two-sample t-tests</vt:lpstr>
      <vt:lpstr>Two-sample t-test assumptions</vt:lpstr>
      <vt:lpstr>Two-sample vs. paired t-test</vt:lpstr>
      <vt:lpstr>Paired scenarios</vt:lpstr>
      <vt:lpstr>Is it paired or independent?</vt:lpstr>
      <vt:lpstr>Is it paired or independent?</vt:lpstr>
      <vt:lpstr>Troubleshooting: Failure to meet normal assumption</vt:lpstr>
      <vt:lpstr>Non-normal data</vt:lpstr>
      <vt:lpstr>Data transformations</vt:lpstr>
      <vt:lpstr>Data transforms: Caution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1351</cp:revision>
  <cp:lastPrinted>2017-09-25T19:38:05Z</cp:lastPrinted>
  <dcterms:created xsi:type="dcterms:W3CDTF">2017-09-07T14:51:46Z</dcterms:created>
  <dcterms:modified xsi:type="dcterms:W3CDTF">2017-09-25T21:17:59Z</dcterms:modified>
</cp:coreProperties>
</file>